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1"/>
  </p:notesMasterIdLst>
  <p:sldIdLst>
    <p:sldId id="257" r:id="rId4"/>
    <p:sldId id="256" r:id="rId5"/>
    <p:sldId id="293" r:id="rId6"/>
    <p:sldId id="312" r:id="rId7"/>
    <p:sldId id="294" r:id="rId8"/>
    <p:sldId id="295" r:id="rId9"/>
    <p:sldId id="296" r:id="rId10"/>
    <p:sldId id="314" r:id="rId11"/>
    <p:sldId id="297" r:id="rId12"/>
    <p:sldId id="298" r:id="rId13"/>
    <p:sldId id="289" r:id="rId14"/>
    <p:sldId id="309" r:id="rId15"/>
    <p:sldId id="299" r:id="rId16"/>
    <p:sldId id="300" r:id="rId17"/>
    <p:sldId id="301" r:id="rId18"/>
    <p:sldId id="302" r:id="rId19"/>
    <p:sldId id="303" r:id="rId20"/>
    <p:sldId id="315" r:id="rId21"/>
    <p:sldId id="261" r:id="rId22"/>
    <p:sldId id="316" r:id="rId23"/>
    <p:sldId id="317" r:id="rId24"/>
    <p:sldId id="273" r:id="rId25"/>
    <p:sldId id="304" r:id="rId26"/>
    <p:sldId id="318" r:id="rId27"/>
    <p:sldId id="319" r:id="rId28"/>
    <p:sldId id="274" r:id="rId29"/>
    <p:sldId id="320" r:id="rId30"/>
    <p:sldId id="321" r:id="rId31"/>
    <p:sldId id="305" r:id="rId32"/>
    <p:sldId id="323" r:id="rId33"/>
    <p:sldId id="324" r:id="rId34"/>
    <p:sldId id="280" r:id="rId35"/>
    <p:sldId id="326" r:id="rId36"/>
    <p:sldId id="325" r:id="rId37"/>
    <p:sldId id="327" r:id="rId38"/>
    <p:sldId id="328" r:id="rId39"/>
    <p:sldId id="310"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81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C0FE31-B2D6-410A-81D7-E5D5672593E6}" type="datetimeFigureOut">
              <a:rPr lang="pt-BR" smtClean="0"/>
              <a:t>20/05/2020</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60804E-9568-4B14-BFBA-BDCDA2BE2739}" type="slidenum">
              <a:rPr lang="pt-BR" smtClean="0"/>
              <a:t>‹nº›</a:t>
            </a:fld>
            <a:endParaRPr lang="pt-BR"/>
          </a:p>
        </p:txBody>
      </p:sp>
    </p:spTree>
    <p:extLst>
      <p:ext uri="{BB962C8B-B14F-4D97-AF65-F5344CB8AC3E}">
        <p14:creationId xmlns:p14="http://schemas.microsoft.com/office/powerpoint/2010/main" val="2877313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58E00D-D398-4063-BACD-A087555A932D}"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6661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1A1E526-A267-4601-AB95-192C70B14CFD}" type="datetimeFigureOut">
              <a:rPr lang="pt-BR" smtClean="0"/>
              <a:t>20/05/2020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A52C790-AD7B-48D0-BB3B-B2B3F994CE43}" type="slidenum">
              <a:rPr lang="pt-BR" smtClean="0"/>
              <a:t>‹nº›</a:t>
            </a:fld>
            <a:endParaRPr lang="pt-BR"/>
          </a:p>
        </p:txBody>
      </p:sp>
    </p:spTree>
    <p:extLst>
      <p:ext uri="{BB962C8B-B14F-4D97-AF65-F5344CB8AC3E}">
        <p14:creationId xmlns:p14="http://schemas.microsoft.com/office/powerpoint/2010/main" val="60290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11A1E526-A267-4601-AB95-192C70B14CFD}" type="datetimeFigureOut">
              <a:rPr lang="pt-BR" smtClean="0"/>
              <a:t>20/05/2020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A52C790-AD7B-48D0-BB3B-B2B3F994CE43}" type="slidenum">
              <a:rPr lang="pt-BR" smtClean="0"/>
              <a:t>‹nº›</a:t>
            </a:fld>
            <a:endParaRPr lang="pt-BR"/>
          </a:p>
        </p:txBody>
      </p:sp>
    </p:spTree>
    <p:extLst>
      <p:ext uri="{BB962C8B-B14F-4D97-AF65-F5344CB8AC3E}">
        <p14:creationId xmlns:p14="http://schemas.microsoft.com/office/powerpoint/2010/main" val="683863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11A1E526-A267-4601-AB95-192C70B14CFD}" type="datetimeFigureOut">
              <a:rPr lang="pt-BR" smtClean="0"/>
              <a:t>20/05/2020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A52C790-AD7B-48D0-BB3B-B2B3F994CE43}" type="slidenum">
              <a:rPr lang="pt-BR" smtClean="0"/>
              <a:t>‹nº›</a:t>
            </a:fld>
            <a:endParaRPr lang="pt-BR"/>
          </a:p>
        </p:txBody>
      </p:sp>
    </p:spTree>
    <p:extLst>
      <p:ext uri="{BB962C8B-B14F-4D97-AF65-F5344CB8AC3E}">
        <p14:creationId xmlns:p14="http://schemas.microsoft.com/office/powerpoint/2010/main" val="1458840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D4229D74-0322-40C1-BE54-58C44328939F}" type="datetimeFigureOut">
              <a:rPr lang="pt-BR" smtClean="0"/>
              <a:t>20/05/2020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DB5625D-8858-44B6-AD1B-8547761EA5C9}" type="slidenum">
              <a:rPr lang="pt-BR" smtClean="0"/>
              <a:t>‹nº›</a:t>
            </a:fld>
            <a:endParaRPr lang="pt-BR"/>
          </a:p>
        </p:txBody>
      </p:sp>
    </p:spTree>
    <p:extLst>
      <p:ext uri="{BB962C8B-B14F-4D97-AF65-F5344CB8AC3E}">
        <p14:creationId xmlns:p14="http://schemas.microsoft.com/office/powerpoint/2010/main" val="2522505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D4229D74-0322-40C1-BE54-58C44328939F}" type="datetimeFigureOut">
              <a:rPr lang="pt-BR" smtClean="0"/>
              <a:t>20/05/2020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DB5625D-8858-44B6-AD1B-8547761EA5C9}" type="slidenum">
              <a:rPr lang="pt-BR" smtClean="0"/>
              <a:t>‹nº›</a:t>
            </a:fld>
            <a:endParaRPr lang="pt-BR"/>
          </a:p>
        </p:txBody>
      </p:sp>
    </p:spTree>
    <p:extLst>
      <p:ext uri="{BB962C8B-B14F-4D97-AF65-F5344CB8AC3E}">
        <p14:creationId xmlns:p14="http://schemas.microsoft.com/office/powerpoint/2010/main" val="3913938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D4229D74-0322-40C1-BE54-58C44328939F}" type="datetimeFigureOut">
              <a:rPr lang="pt-BR" smtClean="0"/>
              <a:t>20/05/2020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DB5625D-8858-44B6-AD1B-8547761EA5C9}" type="slidenum">
              <a:rPr lang="pt-BR" smtClean="0"/>
              <a:t>‹nº›</a:t>
            </a:fld>
            <a:endParaRPr lang="pt-BR"/>
          </a:p>
        </p:txBody>
      </p:sp>
    </p:spTree>
    <p:extLst>
      <p:ext uri="{BB962C8B-B14F-4D97-AF65-F5344CB8AC3E}">
        <p14:creationId xmlns:p14="http://schemas.microsoft.com/office/powerpoint/2010/main" val="2512262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D4229D74-0322-40C1-BE54-58C44328939F}" type="datetimeFigureOut">
              <a:rPr lang="pt-BR" smtClean="0"/>
              <a:t>20/05/2020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DDB5625D-8858-44B6-AD1B-8547761EA5C9}" type="slidenum">
              <a:rPr lang="pt-BR" smtClean="0"/>
              <a:t>‹nº›</a:t>
            </a:fld>
            <a:endParaRPr lang="pt-BR"/>
          </a:p>
        </p:txBody>
      </p:sp>
    </p:spTree>
    <p:extLst>
      <p:ext uri="{BB962C8B-B14F-4D97-AF65-F5344CB8AC3E}">
        <p14:creationId xmlns:p14="http://schemas.microsoft.com/office/powerpoint/2010/main" val="2202786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D4229D74-0322-40C1-BE54-58C44328939F}" type="datetimeFigureOut">
              <a:rPr lang="pt-BR" smtClean="0"/>
              <a:t>20/05/2020</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DDB5625D-8858-44B6-AD1B-8547761EA5C9}" type="slidenum">
              <a:rPr lang="pt-BR" smtClean="0"/>
              <a:t>‹nº›</a:t>
            </a:fld>
            <a:endParaRPr lang="pt-BR"/>
          </a:p>
        </p:txBody>
      </p:sp>
    </p:spTree>
    <p:extLst>
      <p:ext uri="{BB962C8B-B14F-4D97-AF65-F5344CB8AC3E}">
        <p14:creationId xmlns:p14="http://schemas.microsoft.com/office/powerpoint/2010/main" val="3704721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D4229D74-0322-40C1-BE54-58C44328939F}" type="datetimeFigureOut">
              <a:rPr lang="pt-BR" smtClean="0"/>
              <a:t>20/05/2020</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DDB5625D-8858-44B6-AD1B-8547761EA5C9}" type="slidenum">
              <a:rPr lang="pt-BR" smtClean="0"/>
              <a:t>‹nº›</a:t>
            </a:fld>
            <a:endParaRPr lang="pt-BR"/>
          </a:p>
        </p:txBody>
      </p:sp>
    </p:spTree>
    <p:extLst>
      <p:ext uri="{BB962C8B-B14F-4D97-AF65-F5344CB8AC3E}">
        <p14:creationId xmlns:p14="http://schemas.microsoft.com/office/powerpoint/2010/main" val="3933191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D4229D74-0322-40C1-BE54-58C44328939F}" type="datetimeFigureOut">
              <a:rPr lang="pt-BR" smtClean="0"/>
              <a:t>20/05/2020</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DDB5625D-8858-44B6-AD1B-8547761EA5C9}" type="slidenum">
              <a:rPr lang="pt-BR" smtClean="0"/>
              <a:t>‹nº›</a:t>
            </a:fld>
            <a:endParaRPr lang="pt-BR"/>
          </a:p>
        </p:txBody>
      </p:sp>
    </p:spTree>
    <p:extLst>
      <p:ext uri="{BB962C8B-B14F-4D97-AF65-F5344CB8AC3E}">
        <p14:creationId xmlns:p14="http://schemas.microsoft.com/office/powerpoint/2010/main" val="3319585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D4229D74-0322-40C1-BE54-58C44328939F}" type="datetimeFigureOut">
              <a:rPr lang="pt-BR" smtClean="0"/>
              <a:t>20/05/2020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DDB5625D-8858-44B6-AD1B-8547761EA5C9}" type="slidenum">
              <a:rPr lang="pt-BR" smtClean="0"/>
              <a:t>‹nº›</a:t>
            </a:fld>
            <a:endParaRPr lang="pt-BR"/>
          </a:p>
        </p:txBody>
      </p:sp>
    </p:spTree>
    <p:extLst>
      <p:ext uri="{BB962C8B-B14F-4D97-AF65-F5344CB8AC3E}">
        <p14:creationId xmlns:p14="http://schemas.microsoft.com/office/powerpoint/2010/main" val="1216784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11A1E526-A267-4601-AB95-192C70B14CFD}" type="datetimeFigureOut">
              <a:rPr lang="pt-BR" smtClean="0"/>
              <a:t>20/05/2020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A52C790-AD7B-48D0-BB3B-B2B3F994CE43}" type="slidenum">
              <a:rPr lang="pt-BR" smtClean="0"/>
              <a:t>‹nº›</a:t>
            </a:fld>
            <a:endParaRPr lang="pt-BR"/>
          </a:p>
        </p:txBody>
      </p:sp>
    </p:spTree>
    <p:extLst>
      <p:ext uri="{BB962C8B-B14F-4D97-AF65-F5344CB8AC3E}">
        <p14:creationId xmlns:p14="http://schemas.microsoft.com/office/powerpoint/2010/main" val="3206470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D4229D74-0322-40C1-BE54-58C44328939F}" type="datetimeFigureOut">
              <a:rPr lang="pt-BR" smtClean="0"/>
              <a:t>20/05/2020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DDB5625D-8858-44B6-AD1B-8547761EA5C9}" type="slidenum">
              <a:rPr lang="pt-BR" smtClean="0"/>
              <a:t>‹nº›</a:t>
            </a:fld>
            <a:endParaRPr lang="pt-BR"/>
          </a:p>
        </p:txBody>
      </p:sp>
    </p:spTree>
    <p:extLst>
      <p:ext uri="{BB962C8B-B14F-4D97-AF65-F5344CB8AC3E}">
        <p14:creationId xmlns:p14="http://schemas.microsoft.com/office/powerpoint/2010/main" val="2448159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D4229D74-0322-40C1-BE54-58C44328939F}" type="datetimeFigureOut">
              <a:rPr lang="pt-BR" smtClean="0"/>
              <a:t>20/05/2020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DB5625D-8858-44B6-AD1B-8547761EA5C9}" type="slidenum">
              <a:rPr lang="pt-BR" smtClean="0"/>
              <a:t>‹nº›</a:t>
            </a:fld>
            <a:endParaRPr lang="pt-BR"/>
          </a:p>
        </p:txBody>
      </p:sp>
    </p:spTree>
    <p:extLst>
      <p:ext uri="{BB962C8B-B14F-4D97-AF65-F5344CB8AC3E}">
        <p14:creationId xmlns:p14="http://schemas.microsoft.com/office/powerpoint/2010/main" val="1603191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D4229D74-0322-40C1-BE54-58C44328939F}" type="datetimeFigureOut">
              <a:rPr lang="pt-BR" smtClean="0"/>
              <a:t>20/05/2020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DB5625D-8858-44B6-AD1B-8547761EA5C9}" type="slidenum">
              <a:rPr lang="pt-BR" smtClean="0"/>
              <a:t>‹nº›</a:t>
            </a:fld>
            <a:endParaRPr lang="pt-BR"/>
          </a:p>
        </p:txBody>
      </p:sp>
    </p:spTree>
    <p:extLst>
      <p:ext uri="{BB962C8B-B14F-4D97-AF65-F5344CB8AC3E}">
        <p14:creationId xmlns:p14="http://schemas.microsoft.com/office/powerpoint/2010/main" val="20898370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lvl1pPr>
              <a:defRPr/>
            </a:lvl1pPr>
          </a:lstStyle>
          <a:p>
            <a:pPr>
              <a:defRPr/>
            </a:pPr>
            <a:fld id="{9CBB997F-170C-4C8E-9404-3298B648D2DD}" type="datetimeFigureOut">
              <a:rPr lang="pt-BR">
                <a:solidFill>
                  <a:prstClr val="black">
                    <a:tint val="75000"/>
                  </a:prstClr>
                </a:solidFill>
              </a:rPr>
              <a:pPr>
                <a:defRPr/>
              </a:pPr>
              <a:t>20/05/2020</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8172EB9C-6FD8-4B80-9E7C-D1C2F4C95AEC}" type="slidenum">
              <a:rPr lang="pt-BR">
                <a:solidFill>
                  <a:prstClr val="black">
                    <a:tint val="75000"/>
                  </a:prstClr>
                </a:solidFill>
              </a:rPr>
              <a:pPr>
                <a:defRPr/>
              </a:pPr>
              <a:t>‹nº›</a:t>
            </a:fld>
            <a:endParaRPr lang="pt-BR">
              <a:solidFill>
                <a:prstClr val="black">
                  <a:tint val="75000"/>
                </a:prstClr>
              </a:solidFill>
            </a:endParaRPr>
          </a:p>
        </p:txBody>
      </p:sp>
    </p:spTree>
    <p:extLst>
      <p:ext uri="{BB962C8B-B14F-4D97-AF65-F5344CB8AC3E}">
        <p14:creationId xmlns:p14="http://schemas.microsoft.com/office/powerpoint/2010/main" val="2748449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ABA96468-C27E-4A90-A6E3-23EF00BBF0ED}" type="datetimeFigureOut">
              <a:rPr lang="pt-BR">
                <a:solidFill>
                  <a:prstClr val="black">
                    <a:tint val="75000"/>
                  </a:prstClr>
                </a:solidFill>
              </a:rPr>
              <a:pPr>
                <a:defRPr/>
              </a:pPr>
              <a:t>20/05/2020</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586A3A19-A9B1-477A-9A70-AD62A5F3E075}" type="slidenum">
              <a:rPr lang="pt-BR">
                <a:solidFill>
                  <a:prstClr val="black">
                    <a:tint val="75000"/>
                  </a:prstClr>
                </a:solidFill>
              </a:rPr>
              <a:pPr>
                <a:defRPr/>
              </a:pPr>
              <a:t>‹nº›</a:t>
            </a:fld>
            <a:endParaRPr lang="pt-BR">
              <a:solidFill>
                <a:prstClr val="black">
                  <a:tint val="75000"/>
                </a:prstClr>
              </a:solidFill>
            </a:endParaRPr>
          </a:p>
        </p:txBody>
      </p:sp>
    </p:spTree>
    <p:extLst>
      <p:ext uri="{BB962C8B-B14F-4D97-AF65-F5344CB8AC3E}">
        <p14:creationId xmlns:p14="http://schemas.microsoft.com/office/powerpoint/2010/main" val="13633455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lvl1pPr>
              <a:defRPr/>
            </a:lvl1pPr>
          </a:lstStyle>
          <a:p>
            <a:pPr>
              <a:defRPr/>
            </a:pPr>
            <a:fld id="{D1005CDA-D238-40CB-90A2-41E60D61B85A}" type="datetimeFigureOut">
              <a:rPr lang="pt-BR">
                <a:solidFill>
                  <a:prstClr val="black">
                    <a:tint val="75000"/>
                  </a:prstClr>
                </a:solidFill>
              </a:rPr>
              <a:pPr>
                <a:defRPr/>
              </a:pPr>
              <a:t>20/05/2020</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3BE494DB-0FD1-47C4-A66D-D9603ACFD1B5}" type="slidenum">
              <a:rPr lang="pt-BR">
                <a:solidFill>
                  <a:prstClr val="black">
                    <a:tint val="75000"/>
                  </a:prstClr>
                </a:solidFill>
              </a:rPr>
              <a:pPr>
                <a:defRPr/>
              </a:pPr>
              <a:t>‹nº›</a:t>
            </a:fld>
            <a:endParaRPr lang="pt-BR">
              <a:solidFill>
                <a:prstClr val="black">
                  <a:tint val="75000"/>
                </a:prstClr>
              </a:solidFill>
            </a:endParaRPr>
          </a:p>
        </p:txBody>
      </p:sp>
    </p:spTree>
    <p:extLst>
      <p:ext uri="{BB962C8B-B14F-4D97-AF65-F5344CB8AC3E}">
        <p14:creationId xmlns:p14="http://schemas.microsoft.com/office/powerpoint/2010/main" val="1044672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p:cNvSpPr>
            <a:spLocks noGrp="1"/>
          </p:cNvSpPr>
          <p:nvPr>
            <p:ph type="dt" sz="half" idx="10"/>
          </p:nvPr>
        </p:nvSpPr>
        <p:spPr/>
        <p:txBody>
          <a:bodyPr/>
          <a:lstStyle>
            <a:lvl1pPr>
              <a:defRPr/>
            </a:lvl1pPr>
          </a:lstStyle>
          <a:p>
            <a:pPr>
              <a:defRPr/>
            </a:pPr>
            <a:fld id="{29802AB6-1056-43E1-9100-21EAA4402CF6}" type="datetimeFigureOut">
              <a:rPr lang="pt-BR">
                <a:solidFill>
                  <a:prstClr val="black">
                    <a:tint val="75000"/>
                  </a:prstClr>
                </a:solidFill>
              </a:rPr>
              <a:pPr>
                <a:defRPr/>
              </a:pPr>
              <a:t>20/05/2020</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D89188E6-3F05-41FE-86BF-AF3814C22428}" type="slidenum">
              <a:rPr lang="pt-BR">
                <a:solidFill>
                  <a:prstClr val="black">
                    <a:tint val="75000"/>
                  </a:prstClr>
                </a:solidFill>
              </a:rPr>
              <a:pPr>
                <a:defRPr/>
              </a:pPr>
              <a:t>‹nº›</a:t>
            </a:fld>
            <a:endParaRPr lang="pt-BR">
              <a:solidFill>
                <a:prstClr val="black">
                  <a:tint val="75000"/>
                </a:prstClr>
              </a:solidFill>
            </a:endParaRPr>
          </a:p>
        </p:txBody>
      </p:sp>
    </p:spTree>
    <p:extLst>
      <p:ext uri="{BB962C8B-B14F-4D97-AF65-F5344CB8AC3E}">
        <p14:creationId xmlns:p14="http://schemas.microsoft.com/office/powerpoint/2010/main" val="2028295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p:cNvSpPr>
            <a:spLocks noGrp="1"/>
          </p:cNvSpPr>
          <p:nvPr>
            <p:ph type="dt" sz="half" idx="10"/>
          </p:nvPr>
        </p:nvSpPr>
        <p:spPr/>
        <p:txBody>
          <a:bodyPr/>
          <a:lstStyle>
            <a:lvl1pPr>
              <a:defRPr/>
            </a:lvl1pPr>
          </a:lstStyle>
          <a:p>
            <a:pPr>
              <a:defRPr/>
            </a:pPr>
            <a:fld id="{05F2EEE9-600B-46AC-B685-399A275E9C1C}" type="datetimeFigureOut">
              <a:rPr lang="pt-BR">
                <a:solidFill>
                  <a:prstClr val="black">
                    <a:tint val="75000"/>
                  </a:prstClr>
                </a:solidFill>
              </a:rPr>
              <a:pPr>
                <a:defRPr/>
              </a:pPr>
              <a:t>20/05/2020</a:t>
            </a:fld>
            <a:endParaRPr lang="pt-BR">
              <a:solidFill>
                <a:prstClr val="black">
                  <a:tint val="75000"/>
                </a:prstClr>
              </a:solidFill>
            </a:endParaRPr>
          </a:p>
        </p:txBody>
      </p:sp>
      <p:sp>
        <p:nvSpPr>
          <p:cNvPr id="8"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9" name="Espaço Reservado para Número de Slide 5"/>
          <p:cNvSpPr>
            <a:spLocks noGrp="1"/>
          </p:cNvSpPr>
          <p:nvPr>
            <p:ph type="sldNum" sz="quarter" idx="12"/>
          </p:nvPr>
        </p:nvSpPr>
        <p:spPr/>
        <p:txBody>
          <a:bodyPr/>
          <a:lstStyle>
            <a:lvl1pPr>
              <a:defRPr/>
            </a:lvl1pPr>
          </a:lstStyle>
          <a:p>
            <a:pPr>
              <a:defRPr/>
            </a:pPr>
            <a:fld id="{6D5D596D-EC1E-43A8-B46B-946058F1A056}" type="slidenum">
              <a:rPr lang="pt-BR">
                <a:solidFill>
                  <a:prstClr val="black">
                    <a:tint val="75000"/>
                  </a:prstClr>
                </a:solidFill>
              </a:rPr>
              <a:pPr>
                <a:defRPr/>
              </a:pPr>
              <a:t>‹nº›</a:t>
            </a:fld>
            <a:endParaRPr lang="pt-BR">
              <a:solidFill>
                <a:prstClr val="black">
                  <a:tint val="75000"/>
                </a:prstClr>
              </a:solidFill>
            </a:endParaRPr>
          </a:p>
        </p:txBody>
      </p:sp>
    </p:spTree>
    <p:extLst>
      <p:ext uri="{BB962C8B-B14F-4D97-AF65-F5344CB8AC3E}">
        <p14:creationId xmlns:p14="http://schemas.microsoft.com/office/powerpoint/2010/main" val="3489935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3"/>
          <p:cNvSpPr>
            <a:spLocks noGrp="1"/>
          </p:cNvSpPr>
          <p:nvPr>
            <p:ph type="dt" sz="half" idx="10"/>
          </p:nvPr>
        </p:nvSpPr>
        <p:spPr/>
        <p:txBody>
          <a:bodyPr/>
          <a:lstStyle>
            <a:lvl1pPr>
              <a:defRPr/>
            </a:lvl1pPr>
          </a:lstStyle>
          <a:p>
            <a:pPr>
              <a:defRPr/>
            </a:pPr>
            <a:fld id="{A6F33752-F484-4D62-94D9-C5F252C2E0F9}" type="datetimeFigureOut">
              <a:rPr lang="pt-BR">
                <a:solidFill>
                  <a:prstClr val="black">
                    <a:tint val="75000"/>
                  </a:prstClr>
                </a:solidFill>
              </a:rPr>
              <a:pPr>
                <a:defRPr/>
              </a:pPr>
              <a:t>20/05/2020</a:t>
            </a:fld>
            <a:endParaRPr lang="pt-BR">
              <a:solidFill>
                <a:prstClr val="black">
                  <a:tint val="75000"/>
                </a:prstClr>
              </a:solidFill>
            </a:endParaRPr>
          </a:p>
        </p:txBody>
      </p:sp>
      <p:sp>
        <p:nvSpPr>
          <p:cNvPr id="4"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5" name="Espaço Reservado para Número de Slide 5"/>
          <p:cNvSpPr>
            <a:spLocks noGrp="1"/>
          </p:cNvSpPr>
          <p:nvPr>
            <p:ph type="sldNum" sz="quarter" idx="12"/>
          </p:nvPr>
        </p:nvSpPr>
        <p:spPr/>
        <p:txBody>
          <a:bodyPr/>
          <a:lstStyle>
            <a:lvl1pPr>
              <a:defRPr/>
            </a:lvl1pPr>
          </a:lstStyle>
          <a:p>
            <a:pPr>
              <a:defRPr/>
            </a:pPr>
            <a:fld id="{AD367552-596D-4A76-98EC-7FF857CC201B}" type="slidenum">
              <a:rPr lang="pt-BR">
                <a:solidFill>
                  <a:prstClr val="black">
                    <a:tint val="75000"/>
                  </a:prstClr>
                </a:solidFill>
              </a:rPr>
              <a:pPr>
                <a:defRPr/>
              </a:pPr>
              <a:t>‹nº›</a:t>
            </a:fld>
            <a:endParaRPr lang="pt-BR">
              <a:solidFill>
                <a:prstClr val="black">
                  <a:tint val="75000"/>
                </a:prstClr>
              </a:solidFill>
            </a:endParaRPr>
          </a:p>
        </p:txBody>
      </p:sp>
    </p:spTree>
    <p:extLst>
      <p:ext uri="{BB962C8B-B14F-4D97-AF65-F5344CB8AC3E}">
        <p14:creationId xmlns:p14="http://schemas.microsoft.com/office/powerpoint/2010/main" val="2271470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4D0FA5B2-BFF8-4AF5-9A76-E6D4A3D82E48}" type="datetimeFigureOut">
              <a:rPr lang="pt-BR">
                <a:solidFill>
                  <a:prstClr val="black">
                    <a:tint val="75000"/>
                  </a:prstClr>
                </a:solidFill>
              </a:rPr>
              <a:pPr>
                <a:defRPr/>
              </a:pPr>
              <a:t>20/05/2020</a:t>
            </a:fld>
            <a:endParaRPr lang="pt-BR">
              <a:solidFill>
                <a:prstClr val="black">
                  <a:tint val="75000"/>
                </a:prstClr>
              </a:solidFill>
            </a:endParaRPr>
          </a:p>
        </p:txBody>
      </p:sp>
      <p:sp>
        <p:nvSpPr>
          <p:cNvPr id="3"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4" name="Espaço Reservado para Número de Slide 5"/>
          <p:cNvSpPr>
            <a:spLocks noGrp="1"/>
          </p:cNvSpPr>
          <p:nvPr>
            <p:ph type="sldNum" sz="quarter" idx="12"/>
          </p:nvPr>
        </p:nvSpPr>
        <p:spPr/>
        <p:txBody>
          <a:bodyPr/>
          <a:lstStyle>
            <a:lvl1pPr>
              <a:defRPr/>
            </a:lvl1pPr>
          </a:lstStyle>
          <a:p>
            <a:pPr>
              <a:defRPr/>
            </a:pPr>
            <a:fld id="{72E3A7BE-7681-4B1A-8B35-C5F5F1FC020E}" type="slidenum">
              <a:rPr lang="pt-BR">
                <a:solidFill>
                  <a:prstClr val="black">
                    <a:tint val="75000"/>
                  </a:prstClr>
                </a:solidFill>
              </a:rPr>
              <a:pPr>
                <a:defRPr/>
              </a:pPr>
              <a:t>‹nº›</a:t>
            </a:fld>
            <a:endParaRPr lang="pt-BR">
              <a:solidFill>
                <a:prstClr val="black">
                  <a:tint val="75000"/>
                </a:prstClr>
              </a:solidFill>
            </a:endParaRPr>
          </a:p>
        </p:txBody>
      </p:sp>
    </p:spTree>
    <p:extLst>
      <p:ext uri="{BB962C8B-B14F-4D97-AF65-F5344CB8AC3E}">
        <p14:creationId xmlns:p14="http://schemas.microsoft.com/office/powerpoint/2010/main" val="3544794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11A1E526-A267-4601-AB95-192C70B14CFD}" type="datetimeFigureOut">
              <a:rPr lang="pt-BR" smtClean="0"/>
              <a:t>20/05/2020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A52C790-AD7B-48D0-BB3B-B2B3F994CE43}" type="slidenum">
              <a:rPr lang="pt-BR" smtClean="0"/>
              <a:t>‹nº›</a:t>
            </a:fld>
            <a:endParaRPr lang="pt-BR"/>
          </a:p>
        </p:txBody>
      </p:sp>
    </p:spTree>
    <p:extLst>
      <p:ext uri="{BB962C8B-B14F-4D97-AF65-F5344CB8AC3E}">
        <p14:creationId xmlns:p14="http://schemas.microsoft.com/office/powerpoint/2010/main" val="3510467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73B2151C-2295-45F8-A43B-01394BB0FC5C}" type="datetimeFigureOut">
              <a:rPr lang="pt-BR">
                <a:solidFill>
                  <a:prstClr val="black">
                    <a:tint val="75000"/>
                  </a:prstClr>
                </a:solidFill>
              </a:rPr>
              <a:pPr>
                <a:defRPr/>
              </a:pPr>
              <a:t>20/05/2020</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E6DBB56F-E146-4373-A935-F36A2CD51C4D}" type="slidenum">
              <a:rPr lang="pt-BR">
                <a:solidFill>
                  <a:prstClr val="black">
                    <a:tint val="75000"/>
                  </a:prstClr>
                </a:solidFill>
              </a:rPr>
              <a:pPr>
                <a:defRPr/>
              </a:pPr>
              <a:t>‹nº›</a:t>
            </a:fld>
            <a:endParaRPr lang="pt-BR">
              <a:solidFill>
                <a:prstClr val="black">
                  <a:tint val="75000"/>
                </a:prstClr>
              </a:solidFill>
            </a:endParaRPr>
          </a:p>
        </p:txBody>
      </p:sp>
    </p:spTree>
    <p:extLst>
      <p:ext uri="{BB962C8B-B14F-4D97-AF65-F5344CB8AC3E}">
        <p14:creationId xmlns:p14="http://schemas.microsoft.com/office/powerpoint/2010/main" val="36086228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EF75489A-26A6-4991-B590-EF6FD0D6932F}" type="datetimeFigureOut">
              <a:rPr lang="pt-BR">
                <a:solidFill>
                  <a:prstClr val="black">
                    <a:tint val="75000"/>
                  </a:prstClr>
                </a:solidFill>
              </a:rPr>
              <a:pPr>
                <a:defRPr/>
              </a:pPr>
              <a:t>20/05/2020</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59D31BE6-EC66-47FB-9D43-8EC36D355B3A}" type="slidenum">
              <a:rPr lang="pt-BR">
                <a:solidFill>
                  <a:prstClr val="black">
                    <a:tint val="75000"/>
                  </a:prstClr>
                </a:solidFill>
              </a:rPr>
              <a:pPr>
                <a:defRPr/>
              </a:pPr>
              <a:t>‹nº›</a:t>
            </a:fld>
            <a:endParaRPr lang="pt-BR">
              <a:solidFill>
                <a:prstClr val="black">
                  <a:tint val="75000"/>
                </a:prstClr>
              </a:solidFill>
            </a:endParaRPr>
          </a:p>
        </p:txBody>
      </p:sp>
    </p:spTree>
    <p:extLst>
      <p:ext uri="{BB962C8B-B14F-4D97-AF65-F5344CB8AC3E}">
        <p14:creationId xmlns:p14="http://schemas.microsoft.com/office/powerpoint/2010/main" val="30835860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3B357177-E79E-41FA-BEC2-258423A31856}" type="datetimeFigureOut">
              <a:rPr lang="pt-BR">
                <a:solidFill>
                  <a:prstClr val="black">
                    <a:tint val="75000"/>
                  </a:prstClr>
                </a:solidFill>
              </a:rPr>
              <a:pPr>
                <a:defRPr/>
              </a:pPr>
              <a:t>20/05/2020</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EAD4C61A-5C24-4AC5-A104-AA7EDD9B75DA}" type="slidenum">
              <a:rPr lang="pt-BR">
                <a:solidFill>
                  <a:prstClr val="black">
                    <a:tint val="75000"/>
                  </a:prstClr>
                </a:solidFill>
              </a:rPr>
              <a:pPr>
                <a:defRPr/>
              </a:pPr>
              <a:t>‹nº›</a:t>
            </a:fld>
            <a:endParaRPr lang="pt-BR">
              <a:solidFill>
                <a:prstClr val="black">
                  <a:tint val="75000"/>
                </a:prstClr>
              </a:solidFill>
            </a:endParaRPr>
          </a:p>
        </p:txBody>
      </p:sp>
    </p:spTree>
    <p:extLst>
      <p:ext uri="{BB962C8B-B14F-4D97-AF65-F5344CB8AC3E}">
        <p14:creationId xmlns:p14="http://schemas.microsoft.com/office/powerpoint/2010/main" val="7287115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8CA48860-5377-42A8-971E-FD633C9EF0BA}" type="datetimeFigureOut">
              <a:rPr lang="pt-BR">
                <a:solidFill>
                  <a:prstClr val="black">
                    <a:tint val="75000"/>
                  </a:prstClr>
                </a:solidFill>
              </a:rPr>
              <a:pPr>
                <a:defRPr/>
              </a:pPr>
              <a:t>20/05/2020</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F39FE880-8120-426F-A8B8-72DEDE114DD8}" type="slidenum">
              <a:rPr lang="pt-BR">
                <a:solidFill>
                  <a:prstClr val="black">
                    <a:tint val="75000"/>
                  </a:prstClr>
                </a:solidFill>
              </a:rPr>
              <a:pPr>
                <a:defRPr/>
              </a:pPr>
              <a:t>‹nº›</a:t>
            </a:fld>
            <a:endParaRPr lang="pt-BR">
              <a:solidFill>
                <a:prstClr val="black">
                  <a:tint val="75000"/>
                </a:prstClr>
              </a:solidFill>
            </a:endParaRPr>
          </a:p>
        </p:txBody>
      </p:sp>
    </p:spTree>
    <p:extLst>
      <p:ext uri="{BB962C8B-B14F-4D97-AF65-F5344CB8AC3E}">
        <p14:creationId xmlns:p14="http://schemas.microsoft.com/office/powerpoint/2010/main" val="2180177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11A1E526-A267-4601-AB95-192C70B14CFD}" type="datetimeFigureOut">
              <a:rPr lang="pt-BR" smtClean="0"/>
              <a:t>20/05/2020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A52C790-AD7B-48D0-BB3B-B2B3F994CE43}" type="slidenum">
              <a:rPr lang="pt-BR" smtClean="0"/>
              <a:t>‹nº›</a:t>
            </a:fld>
            <a:endParaRPr lang="pt-BR"/>
          </a:p>
        </p:txBody>
      </p:sp>
    </p:spTree>
    <p:extLst>
      <p:ext uri="{BB962C8B-B14F-4D97-AF65-F5344CB8AC3E}">
        <p14:creationId xmlns:p14="http://schemas.microsoft.com/office/powerpoint/2010/main" val="3535213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629842" y="2505075"/>
            <a:ext cx="3868340"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4629150" y="2505075"/>
            <a:ext cx="3887391"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11A1E526-A267-4601-AB95-192C70B14CFD}" type="datetimeFigureOut">
              <a:rPr lang="pt-BR" smtClean="0"/>
              <a:t>20/05/2020</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7A52C790-AD7B-48D0-BB3B-B2B3F994CE43}" type="slidenum">
              <a:rPr lang="pt-BR" smtClean="0"/>
              <a:t>‹nº›</a:t>
            </a:fld>
            <a:endParaRPr lang="pt-BR"/>
          </a:p>
        </p:txBody>
      </p:sp>
    </p:spTree>
    <p:extLst>
      <p:ext uri="{BB962C8B-B14F-4D97-AF65-F5344CB8AC3E}">
        <p14:creationId xmlns:p14="http://schemas.microsoft.com/office/powerpoint/2010/main" val="1004883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11A1E526-A267-4601-AB95-192C70B14CFD}" type="datetimeFigureOut">
              <a:rPr lang="pt-BR" smtClean="0"/>
              <a:t>20/05/2020</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7A52C790-AD7B-48D0-BB3B-B2B3F994CE43}" type="slidenum">
              <a:rPr lang="pt-BR" smtClean="0"/>
              <a:t>‹nº›</a:t>
            </a:fld>
            <a:endParaRPr lang="pt-BR"/>
          </a:p>
        </p:txBody>
      </p:sp>
    </p:spTree>
    <p:extLst>
      <p:ext uri="{BB962C8B-B14F-4D97-AF65-F5344CB8AC3E}">
        <p14:creationId xmlns:p14="http://schemas.microsoft.com/office/powerpoint/2010/main" val="627190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A1E526-A267-4601-AB95-192C70B14CFD}" type="datetimeFigureOut">
              <a:rPr lang="pt-BR" smtClean="0"/>
              <a:t>20/05/2020</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7A52C790-AD7B-48D0-BB3B-B2B3F994CE43}" type="slidenum">
              <a:rPr lang="pt-BR" smtClean="0"/>
              <a:t>‹nº›</a:t>
            </a:fld>
            <a:endParaRPr lang="pt-BR"/>
          </a:p>
        </p:txBody>
      </p:sp>
    </p:spTree>
    <p:extLst>
      <p:ext uri="{BB962C8B-B14F-4D97-AF65-F5344CB8AC3E}">
        <p14:creationId xmlns:p14="http://schemas.microsoft.com/office/powerpoint/2010/main" val="641880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11A1E526-A267-4601-AB95-192C70B14CFD}" type="datetimeFigureOut">
              <a:rPr lang="pt-BR" smtClean="0"/>
              <a:t>20/05/2020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A52C790-AD7B-48D0-BB3B-B2B3F994CE43}" type="slidenum">
              <a:rPr lang="pt-BR" smtClean="0"/>
              <a:t>‹nº›</a:t>
            </a:fld>
            <a:endParaRPr lang="pt-BR"/>
          </a:p>
        </p:txBody>
      </p:sp>
    </p:spTree>
    <p:extLst>
      <p:ext uri="{BB962C8B-B14F-4D97-AF65-F5344CB8AC3E}">
        <p14:creationId xmlns:p14="http://schemas.microsoft.com/office/powerpoint/2010/main" val="854222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11A1E526-A267-4601-AB95-192C70B14CFD}" type="datetimeFigureOut">
              <a:rPr lang="pt-BR" smtClean="0"/>
              <a:t>20/05/2020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A52C790-AD7B-48D0-BB3B-B2B3F994CE43}" type="slidenum">
              <a:rPr lang="pt-BR" smtClean="0"/>
              <a:t>‹nº›</a:t>
            </a:fld>
            <a:endParaRPr lang="pt-BR"/>
          </a:p>
        </p:txBody>
      </p:sp>
    </p:spTree>
    <p:extLst>
      <p:ext uri="{BB962C8B-B14F-4D97-AF65-F5344CB8AC3E}">
        <p14:creationId xmlns:p14="http://schemas.microsoft.com/office/powerpoint/2010/main" val="3944738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A1E526-A267-4601-AB95-192C70B14CFD}" type="datetimeFigureOut">
              <a:rPr lang="pt-BR" smtClean="0"/>
              <a:t>20/05/2020</a:t>
            </a:fld>
            <a:endParaRPr lang="pt-B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52C790-AD7B-48D0-BB3B-B2B3F994CE43}" type="slidenum">
              <a:rPr lang="pt-BR" smtClean="0"/>
              <a:t>‹nº›</a:t>
            </a:fld>
            <a:endParaRPr lang="pt-BR"/>
          </a:p>
        </p:txBody>
      </p:sp>
    </p:spTree>
    <p:extLst>
      <p:ext uri="{BB962C8B-B14F-4D97-AF65-F5344CB8AC3E}">
        <p14:creationId xmlns:p14="http://schemas.microsoft.com/office/powerpoint/2010/main" val="2041322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229D74-0322-40C1-BE54-58C44328939F}" type="datetimeFigureOut">
              <a:rPr lang="pt-BR" smtClean="0"/>
              <a:t>20/05/2020</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B5625D-8858-44B6-AD1B-8547761EA5C9}" type="slidenum">
              <a:rPr lang="pt-BR" smtClean="0"/>
              <a:t>‹nº›</a:t>
            </a:fld>
            <a:endParaRPr lang="pt-BR"/>
          </a:p>
        </p:txBody>
      </p:sp>
    </p:spTree>
    <p:extLst>
      <p:ext uri="{BB962C8B-B14F-4D97-AF65-F5344CB8AC3E}">
        <p14:creationId xmlns:p14="http://schemas.microsoft.com/office/powerpoint/2010/main" val="5593004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CAE9FED-86BE-4616-9435-8A6CC73696AA}" type="datetimeFigureOut">
              <a:rPr lang="pt-BR">
                <a:solidFill>
                  <a:prstClr val="black">
                    <a:tint val="75000"/>
                  </a:prstClr>
                </a:solidFill>
              </a:rPr>
              <a:pPr>
                <a:defRPr/>
              </a:pPr>
              <a:t>20/05/2020</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8D00F4A-4FA5-45DD-88B0-04B65DCCC2F9}" type="slidenum">
              <a:rPr lang="pt-BR">
                <a:solidFill>
                  <a:prstClr val="black">
                    <a:tint val="75000"/>
                  </a:prstClr>
                </a:solidFill>
              </a:rPr>
              <a:pPr>
                <a:defRPr/>
              </a:pPr>
              <a:t>‹nº›</a:t>
            </a:fld>
            <a:endParaRPr lang="pt-BR">
              <a:solidFill>
                <a:prstClr val="black">
                  <a:tint val="75000"/>
                </a:prstClr>
              </a:solidFill>
            </a:endParaRPr>
          </a:p>
        </p:txBody>
      </p:sp>
    </p:spTree>
    <p:extLst>
      <p:ext uri="{BB962C8B-B14F-4D97-AF65-F5344CB8AC3E}">
        <p14:creationId xmlns:p14="http://schemas.microsoft.com/office/powerpoint/2010/main" val="12830721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Layout" Target="../slideLayouts/slideLayout29.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jpeg"/><Relationship Id="rId1" Type="http://schemas.openxmlformats.org/officeDocument/2006/relationships/slideLayout" Target="../slideLayouts/slideLayout29.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29.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Layout" Target="../slideLayouts/slideLayout29.xml"/><Relationship Id="rId6" Type="http://schemas.openxmlformats.org/officeDocument/2006/relationships/image" Target="../media/image1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eg"/><Relationship Id="rId1" Type="http://schemas.openxmlformats.org/officeDocument/2006/relationships/slideLayout" Target="../slideLayouts/slideLayout29.xml"/><Relationship Id="rId5" Type="http://schemas.openxmlformats.org/officeDocument/2006/relationships/image" Target="../media/image25.emf"/><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jpeg"/><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hyperlink" Target="http://www.puc-rio.br/parcerias/sbp/pdf/11-giuseppe.pdf" TargetMode="External"/><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9.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extra.globo.com/noticias/religiao-e-fe/rosiane-rodrigues/a-maldicao-africana-1604345.html" TargetMode="External"/><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www.ultimato.com.br/conteudo/negros-africanos-amaldicoados" TargetMode="External"/><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0"/>
            <a:ext cx="5583204" cy="530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ubtítulo 2"/>
          <p:cNvSpPr>
            <a:spLocks noGrp="1"/>
          </p:cNvSpPr>
          <p:nvPr>
            <p:ph type="subTitle" idx="1"/>
          </p:nvPr>
        </p:nvSpPr>
        <p:spPr>
          <a:xfrm>
            <a:off x="179513" y="5517232"/>
            <a:ext cx="7074728" cy="1152128"/>
          </a:xfrm>
          <a:solidFill>
            <a:schemeClr val="tx1"/>
          </a:solidFill>
        </p:spPr>
        <p:txBody>
          <a:bodyPr>
            <a:normAutofit fontScale="70000" lnSpcReduction="20000"/>
          </a:bodyPr>
          <a:lstStyle/>
          <a:p>
            <a:r>
              <a:rPr lang="pt-BR" b="1" dirty="0">
                <a:solidFill>
                  <a:srgbClr val="FFFF00"/>
                </a:solidFill>
                <a:effectLst>
                  <a:outerShdw blurRad="38100" dist="38100" dir="2700000" algn="tl">
                    <a:srgbClr val="000000">
                      <a:alpha val="43137"/>
                    </a:srgbClr>
                  </a:outerShdw>
                </a:effectLst>
                <a:latin typeface="Constantia" panose="02030602050306030303" pitchFamily="18" charset="0"/>
              </a:rPr>
              <a:t>África, Bíblia e Mariologia Negra (Etapa I)</a:t>
            </a:r>
          </a:p>
          <a:p>
            <a:r>
              <a:rPr lang="pt-BR" b="1" dirty="0">
                <a:solidFill>
                  <a:srgbClr val="FFFF00"/>
                </a:solidFill>
                <a:effectLst>
                  <a:outerShdw blurRad="38100" dist="38100" dir="2700000" algn="tl">
                    <a:srgbClr val="000000">
                      <a:alpha val="43137"/>
                    </a:srgbClr>
                  </a:outerShdw>
                </a:effectLst>
                <a:latin typeface="Constantia" panose="02030602050306030303" pitchFamily="18" charset="0"/>
              </a:rPr>
              <a:t>Projeto Abraço Negro – Diocese Meridional - IEAB</a:t>
            </a:r>
          </a:p>
          <a:p>
            <a:r>
              <a:rPr lang="pt-BR" sz="1800" b="1" dirty="0">
                <a:solidFill>
                  <a:srgbClr val="FFFF00"/>
                </a:solidFill>
                <a:effectLst>
                  <a:outerShdw blurRad="38100" dist="38100" dir="2700000" algn="tl">
                    <a:srgbClr val="000000">
                      <a:alpha val="43137"/>
                    </a:srgbClr>
                  </a:outerShdw>
                </a:effectLst>
                <a:latin typeface="Constantia" panose="02030602050306030303" pitchFamily="18" charset="0"/>
              </a:rPr>
              <a:t>Bispo Dr. Humberto </a:t>
            </a:r>
            <a:r>
              <a:rPr lang="pt-BR" sz="1800" b="1" dirty="0" err="1">
                <a:solidFill>
                  <a:srgbClr val="FFFF00"/>
                </a:solidFill>
                <a:effectLst>
                  <a:outerShdw blurRad="38100" dist="38100" dir="2700000" algn="tl">
                    <a:srgbClr val="000000">
                      <a:alpha val="43137"/>
                    </a:srgbClr>
                  </a:outerShdw>
                </a:effectLst>
                <a:latin typeface="Constantia" panose="02030602050306030303" pitchFamily="18" charset="0"/>
              </a:rPr>
              <a:t>Maiztegui</a:t>
            </a:r>
            <a:r>
              <a:rPr lang="pt-BR" sz="1800" b="1" dirty="0">
                <a:solidFill>
                  <a:srgbClr val="FFFF00"/>
                </a:solidFill>
                <a:effectLst>
                  <a:outerShdw blurRad="38100" dist="38100" dir="2700000" algn="tl">
                    <a:srgbClr val="000000">
                      <a:alpha val="43137"/>
                    </a:srgbClr>
                  </a:outerShdw>
                </a:effectLst>
                <a:latin typeface="Constantia" panose="02030602050306030303" pitchFamily="18" charset="0"/>
              </a:rPr>
              <a:t> Gonçalves</a:t>
            </a:r>
          </a:p>
          <a:p>
            <a:endParaRPr lang="pt-BR" b="1" dirty="0">
              <a:solidFill>
                <a:srgbClr val="FFFF00"/>
              </a:solidFill>
              <a:effectLst>
                <a:outerShdw blurRad="38100" dist="38100" dir="2700000" algn="tl">
                  <a:srgbClr val="000000">
                    <a:alpha val="43137"/>
                  </a:srgbClr>
                </a:outerShdw>
              </a:effectLst>
              <a:latin typeface="Constantia" panose="02030602050306030303" pitchFamily="18" charset="0"/>
            </a:endParaRPr>
          </a:p>
        </p:txBody>
      </p:sp>
      <p:pic>
        <p:nvPicPr>
          <p:cNvPr id="5" name="Imagem 4">
            <a:extLst>
              <a:ext uri="{FF2B5EF4-FFF2-40B4-BE49-F238E27FC236}">
                <a16:creationId xmlns:a16="http://schemas.microsoft.com/office/drawing/2014/main" id="{32538D88-6323-46F4-8272-FF2295C985E9}"/>
              </a:ext>
            </a:extLst>
          </p:cNvPr>
          <p:cNvPicPr>
            <a:picLocks noChangeAspect="1"/>
          </p:cNvPicPr>
          <p:nvPr/>
        </p:nvPicPr>
        <p:blipFill>
          <a:blip r:embed="rId3"/>
          <a:stretch>
            <a:fillRect/>
          </a:stretch>
        </p:blipFill>
        <p:spPr>
          <a:xfrm>
            <a:off x="0" y="-96493"/>
            <a:ext cx="3689182" cy="3854761"/>
          </a:xfrm>
          <a:prstGeom prst="rect">
            <a:avLst/>
          </a:prstGeom>
        </p:spPr>
      </p:pic>
      <p:pic>
        <p:nvPicPr>
          <p:cNvPr id="2" name="Imagem 1">
            <a:extLst>
              <a:ext uri="{FF2B5EF4-FFF2-40B4-BE49-F238E27FC236}">
                <a16:creationId xmlns:a16="http://schemas.microsoft.com/office/drawing/2014/main" id="{24D4FD85-3704-4620-B38E-4B7F2AC03F15}"/>
              </a:ext>
            </a:extLst>
          </p:cNvPr>
          <p:cNvPicPr>
            <a:picLocks noChangeAspect="1"/>
          </p:cNvPicPr>
          <p:nvPr/>
        </p:nvPicPr>
        <p:blipFill>
          <a:blip r:embed="rId4"/>
          <a:stretch>
            <a:fillRect/>
          </a:stretch>
        </p:blipFill>
        <p:spPr>
          <a:xfrm>
            <a:off x="0" y="2707357"/>
            <a:ext cx="3689182" cy="2809875"/>
          </a:xfrm>
          <a:prstGeom prst="rect">
            <a:avLst/>
          </a:prstGeom>
        </p:spPr>
      </p:pic>
      <p:pic>
        <p:nvPicPr>
          <p:cNvPr id="6" name="Imagem 5">
            <a:extLst>
              <a:ext uri="{FF2B5EF4-FFF2-40B4-BE49-F238E27FC236}">
                <a16:creationId xmlns:a16="http://schemas.microsoft.com/office/drawing/2014/main" id="{A018D28B-705E-4F3A-A09A-46DF9F25E76D}"/>
              </a:ext>
            </a:extLst>
          </p:cNvPr>
          <p:cNvPicPr>
            <a:picLocks noChangeAspect="1"/>
          </p:cNvPicPr>
          <p:nvPr/>
        </p:nvPicPr>
        <p:blipFill>
          <a:blip r:embed="rId5"/>
          <a:stretch>
            <a:fillRect/>
          </a:stretch>
        </p:blipFill>
        <p:spPr>
          <a:xfrm>
            <a:off x="7056120" y="3611881"/>
            <a:ext cx="1908367" cy="3057480"/>
          </a:xfrm>
          <a:prstGeom prst="rect">
            <a:avLst/>
          </a:prstGeom>
        </p:spPr>
      </p:pic>
    </p:spTree>
    <p:extLst>
      <p:ext uri="{BB962C8B-B14F-4D97-AF65-F5344CB8AC3E}">
        <p14:creationId xmlns:p14="http://schemas.microsoft.com/office/powerpoint/2010/main" val="3673925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F4F40EF-3F8A-4603-8F72-5BCF02C7775A}"/>
              </a:ext>
            </a:extLst>
          </p:cNvPr>
          <p:cNvSpPr/>
          <p:nvPr/>
        </p:nvSpPr>
        <p:spPr>
          <a:xfrm>
            <a:off x="0" y="37535"/>
            <a:ext cx="6264696" cy="686341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uLnTx/>
                <a:uFillTx/>
                <a:latin typeface="Roboto"/>
                <a:ea typeface="+mn-ea"/>
                <a:cs typeface="+mn-cs"/>
              </a:rPr>
              <a:t>Depois apareceu-lhe o Senhor nos carvalhais de </a:t>
            </a:r>
            <a:r>
              <a:rPr kumimoji="0" lang="pt-BR" sz="2000" b="1" i="0" u="none" strike="noStrike" kern="1200" cap="none" spc="0" normalizeH="0" baseline="0" noProof="0" dirty="0" err="1">
                <a:ln>
                  <a:noFill/>
                </a:ln>
                <a:solidFill>
                  <a:prstClr val="black"/>
                </a:solidFill>
                <a:effectLst/>
                <a:uLnTx/>
                <a:uFillTx/>
                <a:latin typeface="Roboto"/>
                <a:ea typeface="+mn-ea"/>
                <a:cs typeface="+mn-cs"/>
              </a:rPr>
              <a:t>Manre</a:t>
            </a:r>
            <a:r>
              <a:rPr kumimoji="0" lang="pt-BR" sz="2000" b="1" i="0" u="none" strike="noStrike" kern="1200" cap="none" spc="0" normalizeH="0" baseline="0" noProof="0" dirty="0">
                <a:ln>
                  <a:noFill/>
                </a:ln>
                <a:solidFill>
                  <a:prstClr val="black"/>
                </a:solidFill>
                <a:effectLst/>
                <a:uLnTx/>
                <a:uFillTx/>
                <a:latin typeface="Roboto"/>
                <a:ea typeface="+mn-ea"/>
                <a:cs typeface="+mn-cs"/>
              </a:rPr>
              <a:t>, estando ele assentado à porta da tenda, no calor do dia. E levantou os seus olhos, e olhou, e eis três homens em pé junto a ele. E vendo-os, correu da porta da tenda ao seu encontro e inclinou-se à terra, e disse: Meu Senhor, se agora tenho achado graça aos teus olhos, rogo-te que não passes de teu servo. Que se traga já um pouco de água, e lavai os vossos pés, e recostai-vos debaixo desta árvore; E trarei um bocado de pão, para que esforceis o vosso coração; depois passareis adiante, porquanto por isso chegastes até vosso servo. E disseram: Assim faze como disseste. E Abraão apressou-se em ir ter com Sara à tenda, e disse-lhe: Amassa depressa três medidas de flor de farinha, e faze bolos. E correu Abraão às vacas, e tomou uma vitela tenra e boa, e deu-a ao moço, que se apressou em prepará-la. E tomou manteiga e leite, e a vitela que tinha preparado, e pôs tudo diante deles, e ele estava em pé junto a eles debaixo da árvore; e comeram. Gênesis 18.1-8</a:t>
            </a:r>
            <a:endParaRPr kumimoji="0" lang="pt-BR"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Imagem 2">
            <a:extLst>
              <a:ext uri="{FF2B5EF4-FFF2-40B4-BE49-F238E27FC236}">
                <a16:creationId xmlns:a16="http://schemas.microsoft.com/office/drawing/2014/main" id="{C0441790-9DE5-4D9E-BF49-69DE730BE261}"/>
              </a:ext>
            </a:extLst>
          </p:cNvPr>
          <p:cNvPicPr>
            <a:picLocks noChangeAspect="1"/>
          </p:cNvPicPr>
          <p:nvPr/>
        </p:nvPicPr>
        <p:blipFill>
          <a:blip r:embed="rId3"/>
          <a:stretch>
            <a:fillRect/>
          </a:stretch>
        </p:blipFill>
        <p:spPr>
          <a:xfrm>
            <a:off x="6400302" y="187164"/>
            <a:ext cx="2564186" cy="4704876"/>
          </a:xfrm>
          <a:prstGeom prst="rect">
            <a:avLst/>
          </a:prstGeom>
        </p:spPr>
      </p:pic>
      <p:pic>
        <p:nvPicPr>
          <p:cNvPr id="4" name="Imagem 3">
            <a:extLst>
              <a:ext uri="{FF2B5EF4-FFF2-40B4-BE49-F238E27FC236}">
                <a16:creationId xmlns:a16="http://schemas.microsoft.com/office/drawing/2014/main" id="{BEF0B384-0B84-41AA-BD27-E081C3D3207B}"/>
              </a:ext>
            </a:extLst>
          </p:cNvPr>
          <p:cNvPicPr>
            <a:picLocks noChangeAspect="1"/>
          </p:cNvPicPr>
          <p:nvPr/>
        </p:nvPicPr>
        <p:blipFill>
          <a:blip r:embed="rId4"/>
          <a:stretch>
            <a:fillRect/>
          </a:stretch>
        </p:blipFill>
        <p:spPr>
          <a:xfrm>
            <a:off x="7115418" y="5122318"/>
            <a:ext cx="1133954" cy="1548518"/>
          </a:xfrm>
          <a:prstGeom prst="rect">
            <a:avLst/>
          </a:prstGeom>
        </p:spPr>
      </p:pic>
    </p:spTree>
    <p:extLst>
      <p:ext uri="{BB962C8B-B14F-4D97-AF65-F5344CB8AC3E}">
        <p14:creationId xmlns:p14="http://schemas.microsoft.com/office/powerpoint/2010/main" val="1278173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a:effectLst>
                  <a:outerShdw blurRad="38100" dist="38100" dir="2700000" algn="tl">
                    <a:srgbClr val="000000">
                      <a:alpha val="43137"/>
                    </a:srgbClr>
                  </a:outerShdw>
                </a:effectLst>
              </a:rPr>
              <a:t>A Serpente do Deserto </a:t>
            </a:r>
          </a:p>
        </p:txBody>
      </p:sp>
      <p:sp>
        <p:nvSpPr>
          <p:cNvPr id="3" name="Retângulo 2"/>
          <p:cNvSpPr/>
          <p:nvPr/>
        </p:nvSpPr>
        <p:spPr>
          <a:xfrm>
            <a:off x="143000" y="1196752"/>
            <a:ext cx="9001000" cy="37856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black"/>
                </a:solidFill>
                <a:effectLst/>
                <a:uLnTx/>
                <a:uFillTx/>
                <a:latin typeface="Roboto"/>
                <a:ea typeface="+mn-ea"/>
                <a:cs typeface="+mn-cs"/>
              </a:rPr>
              <a:t>Então o Senhor enviou serpentes venenosas que morderam o povo, e muitos morreram.</a:t>
            </a:r>
            <a:r>
              <a:rPr kumimoji="0" lang="pt-BR" sz="2400" b="1" i="0" u="none" strike="noStrike" kern="1200" cap="none" spc="0" normalizeH="0" baseline="0" noProof="0" dirty="0">
                <a:ln>
                  <a:noFill/>
                </a:ln>
                <a:solidFill>
                  <a:prstClr val="black"/>
                </a:solidFill>
                <a:effectLst/>
                <a:uLnTx/>
                <a:uFillTx/>
                <a:latin typeface="Calibri"/>
                <a:ea typeface="+mn-ea"/>
                <a:cs typeface="+mn-cs"/>
              </a:rPr>
              <a:t> </a:t>
            </a:r>
            <a:r>
              <a:rPr kumimoji="0" lang="pt-BR" sz="2400" b="1" i="0" u="none" strike="noStrike" kern="1200" cap="none" spc="0" normalizeH="0" baseline="0" noProof="0" dirty="0">
                <a:ln>
                  <a:noFill/>
                </a:ln>
                <a:solidFill>
                  <a:prstClr val="black"/>
                </a:solidFill>
                <a:effectLst/>
                <a:uLnTx/>
                <a:uFillTx/>
                <a:latin typeface="Roboto"/>
                <a:ea typeface="+mn-ea"/>
                <a:cs typeface="+mn-cs"/>
              </a:rPr>
              <a:t>O povo foi a Moisés e disse: "Pecamos quando falamos contra o Senhor e contra você. Ore pedindo ao Senhor que tire as serpentes do meio de nós". E Moisés orou pelo povo.</a:t>
            </a:r>
            <a:r>
              <a:rPr kumimoji="0" lang="pt-BR" sz="2400" b="1" i="0" u="none" strike="noStrike" kern="1200" cap="none" spc="0" normalizeH="0" baseline="0" noProof="0" dirty="0">
                <a:ln>
                  <a:noFill/>
                </a:ln>
                <a:solidFill>
                  <a:prstClr val="black"/>
                </a:solidFill>
                <a:effectLst/>
                <a:uLnTx/>
                <a:uFillTx/>
                <a:latin typeface="Calibri"/>
                <a:ea typeface="+mn-ea"/>
                <a:cs typeface="+mn-cs"/>
              </a:rPr>
              <a:t> </a:t>
            </a:r>
            <a:r>
              <a:rPr kumimoji="0" lang="pt-BR" sz="2400" b="1" i="0" u="none" strike="noStrike" kern="1200" cap="none" spc="0" normalizeH="0" baseline="0" noProof="0" dirty="0">
                <a:ln>
                  <a:noFill/>
                </a:ln>
                <a:solidFill>
                  <a:prstClr val="black"/>
                </a:solidFill>
                <a:effectLst/>
                <a:uLnTx/>
                <a:uFillTx/>
                <a:latin typeface="Roboto"/>
                <a:ea typeface="+mn-ea"/>
                <a:cs typeface="+mn-cs"/>
              </a:rPr>
              <a:t>O Senhor disse a Moisés: "Faça uma serpente e coloque-a no alto de um poste; quem for mordido e olhar para ela viverá".</a:t>
            </a:r>
            <a:r>
              <a:rPr kumimoji="0" lang="pt-BR" sz="2400" b="1" i="0" u="none" strike="noStrike" kern="1200" cap="none" spc="0" normalizeH="0" baseline="0" noProof="0" dirty="0">
                <a:ln>
                  <a:noFill/>
                </a:ln>
                <a:solidFill>
                  <a:prstClr val="black"/>
                </a:solidFill>
                <a:effectLst/>
                <a:uLnTx/>
                <a:uFillTx/>
                <a:latin typeface="Calibri"/>
                <a:ea typeface="+mn-ea"/>
                <a:cs typeface="+mn-cs"/>
              </a:rPr>
              <a:t> </a:t>
            </a:r>
            <a:r>
              <a:rPr kumimoji="0" lang="pt-BR" sz="2400" b="1" i="0" u="none" strike="noStrike" kern="1200" cap="none" spc="0" normalizeH="0" baseline="0" noProof="0" dirty="0">
                <a:ln>
                  <a:noFill/>
                </a:ln>
                <a:solidFill>
                  <a:prstClr val="black"/>
                </a:solidFill>
                <a:effectLst/>
                <a:uLnTx/>
                <a:uFillTx/>
                <a:latin typeface="Roboto"/>
                <a:ea typeface="+mn-ea"/>
                <a:cs typeface="+mn-cs"/>
              </a:rPr>
              <a:t>Moisés fez então uma serpente de bronze e a colocou num poste. Quando alguém era mordido por uma serpente e olhava para a serpente de bronze, permanecia vivo.</a:t>
            </a:r>
            <a:r>
              <a:rPr kumimoji="0" lang="pt-BR" sz="2400" b="1" i="0" u="none" strike="noStrike" kern="1200" cap="none" spc="0" normalizeH="0" baseline="0" noProof="0" dirty="0">
                <a:ln>
                  <a:noFill/>
                </a:ln>
                <a:solidFill>
                  <a:prstClr val="black"/>
                </a:solidFill>
                <a:effectLst/>
                <a:uLnTx/>
                <a:uFillTx/>
                <a:latin typeface="Calibri"/>
                <a:ea typeface="+mn-ea"/>
                <a:cs typeface="+mn-cs"/>
              </a:rPr>
              <a:t> </a:t>
            </a:r>
            <a:r>
              <a:rPr kumimoji="0" lang="pt-BR" sz="2400" b="1" i="0" u="none" strike="noStrike" kern="1200" cap="none" spc="0" normalizeH="0" baseline="0" noProof="0" dirty="0">
                <a:ln>
                  <a:noFill/>
                </a:ln>
                <a:solidFill>
                  <a:prstClr val="black"/>
                </a:solidFill>
                <a:effectLst/>
                <a:uLnTx/>
                <a:uFillTx/>
                <a:latin typeface="Roboto"/>
                <a:ea typeface="+mn-ea"/>
                <a:cs typeface="+mn-cs"/>
              </a:rPr>
              <a:t>Números 21:6-9</a:t>
            </a:r>
            <a:endParaRPr kumimoji="0" lang="pt-BR"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tângulo 4"/>
          <p:cNvSpPr/>
          <p:nvPr/>
        </p:nvSpPr>
        <p:spPr>
          <a:xfrm>
            <a:off x="149362" y="4982404"/>
            <a:ext cx="8815125"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black"/>
                </a:solidFill>
                <a:effectLst/>
                <a:uLnTx/>
                <a:uFillTx/>
                <a:latin typeface="Roboto"/>
                <a:ea typeface="+mn-ea"/>
                <a:cs typeface="+mn-cs"/>
              </a:rPr>
              <a:t>Da mesma forma como Moisés levantou a serpente no deserto, assim também é necessário que o Filho do homem seja levantado,</a:t>
            </a:r>
            <a:r>
              <a:rPr kumimoji="0" lang="pt-BR" sz="2400" b="1" i="0" u="none" strike="noStrike" kern="1200" cap="none" spc="0" normalizeH="0" baseline="0" noProof="0" dirty="0">
                <a:ln>
                  <a:noFill/>
                </a:ln>
                <a:solidFill>
                  <a:prstClr val="black"/>
                </a:solidFill>
                <a:effectLst/>
                <a:uLnTx/>
                <a:uFillTx/>
                <a:latin typeface="Calibri"/>
                <a:ea typeface="+mn-ea"/>
                <a:cs typeface="+mn-cs"/>
              </a:rPr>
              <a:t> </a:t>
            </a:r>
            <a:r>
              <a:rPr kumimoji="0" lang="pt-BR" sz="2400" b="1" i="0" u="none" strike="noStrike" kern="1200" cap="none" spc="0" normalizeH="0" baseline="0" noProof="0" dirty="0">
                <a:ln>
                  <a:noFill/>
                </a:ln>
                <a:solidFill>
                  <a:prstClr val="black"/>
                </a:solidFill>
                <a:effectLst/>
                <a:uLnTx/>
                <a:uFillTx/>
                <a:latin typeface="Roboto"/>
                <a:ea typeface="+mn-ea"/>
                <a:cs typeface="+mn-cs"/>
              </a:rPr>
              <a:t>para que todo o que nele crer tenha a vida eterna.</a:t>
            </a:r>
            <a:r>
              <a:rPr kumimoji="0" lang="pt-BR" sz="2400" b="1" i="0" u="none" strike="noStrike" kern="1200" cap="none" spc="0" normalizeH="0" baseline="0" noProof="0" dirty="0">
                <a:ln>
                  <a:noFill/>
                </a:ln>
                <a:solidFill>
                  <a:prstClr val="black"/>
                </a:solidFill>
                <a:effectLst/>
                <a:uLnTx/>
                <a:uFillTx/>
                <a:latin typeface="Calibri"/>
                <a:ea typeface="+mn-ea"/>
                <a:cs typeface="+mn-cs"/>
              </a:rPr>
              <a:t> </a:t>
            </a:r>
            <a:r>
              <a:rPr kumimoji="0" lang="pt-BR" sz="2400" b="1" i="0" u="none" strike="noStrike" kern="1200" cap="none" spc="0" normalizeH="0" baseline="0" noProof="0" dirty="0">
                <a:ln>
                  <a:noFill/>
                </a:ln>
                <a:solidFill>
                  <a:prstClr val="black"/>
                </a:solidFill>
                <a:effectLst/>
                <a:uLnTx/>
                <a:uFillTx/>
                <a:latin typeface="Roboto"/>
                <a:ea typeface="+mn-ea"/>
                <a:cs typeface="+mn-cs"/>
              </a:rPr>
              <a:t>João 3:14,15</a:t>
            </a:r>
            <a:endParaRPr kumimoji="0" lang="pt-BR" sz="2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Imagem 3">
            <a:extLst>
              <a:ext uri="{FF2B5EF4-FFF2-40B4-BE49-F238E27FC236}">
                <a16:creationId xmlns:a16="http://schemas.microsoft.com/office/drawing/2014/main" id="{5E7FC49A-E20E-4A65-B448-F4330417ADC6}"/>
              </a:ext>
            </a:extLst>
          </p:cNvPr>
          <p:cNvPicPr>
            <a:picLocks noChangeAspect="1"/>
          </p:cNvPicPr>
          <p:nvPr/>
        </p:nvPicPr>
        <p:blipFill>
          <a:blip r:embed="rId2"/>
          <a:stretch>
            <a:fillRect/>
          </a:stretch>
        </p:blipFill>
        <p:spPr>
          <a:xfrm>
            <a:off x="8078400" y="53752"/>
            <a:ext cx="837000" cy="1143000"/>
          </a:xfrm>
          <a:prstGeom prst="rect">
            <a:avLst/>
          </a:prstGeom>
        </p:spPr>
      </p:pic>
    </p:spTree>
    <p:extLst>
      <p:ext uri="{BB962C8B-B14F-4D97-AF65-F5344CB8AC3E}">
        <p14:creationId xmlns:p14="http://schemas.microsoft.com/office/powerpoint/2010/main" val="2807275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BBC09E6-3797-4379-9873-5339BEF3478F}"/>
              </a:ext>
            </a:extLst>
          </p:cNvPr>
          <p:cNvPicPr>
            <a:picLocks noChangeAspect="1"/>
          </p:cNvPicPr>
          <p:nvPr/>
        </p:nvPicPr>
        <p:blipFill>
          <a:blip r:embed="rId2"/>
          <a:stretch>
            <a:fillRect/>
          </a:stretch>
        </p:blipFill>
        <p:spPr>
          <a:xfrm>
            <a:off x="323528" y="451933"/>
            <a:ext cx="3308320" cy="3632387"/>
          </a:xfrm>
          <a:prstGeom prst="rect">
            <a:avLst/>
          </a:prstGeom>
        </p:spPr>
      </p:pic>
      <p:sp>
        <p:nvSpPr>
          <p:cNvPr id="3" name="Retângulo 2">
            <a:extLst>
              <a:ext uri="{FF2B5EF4-FFF2-40B4-BE49-F238E27FC236}">
                <a16:creationId xmlns:a16="http://schemas.microsoft.com/office/drawing/2014/main" id="{A0B7DD7A-4F17-41FF-9473-3764B62940C7}"/>
              </a:ext>
            </a:extLst>
          </p:cNvPr>
          <p:cNvSpPr/>
          <p:nvPr/>
        </p:nvSpPr>
        <p:spPr>
          <a:xfrm>
            <a:off x="3687978" y="333137"/>
            <a:ext cx="5285473" cy="65248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1200" cap="none" spc="0" normalizeH="0" baseline="0" noProof="0" dirty="0">
                <a:ln>
                  <a:noFill/>
                </a:ln>
                <a:solidFill>
                  <a:prstClr val="black"/>
                </a:solidFill>
                <a:effectLst/>
                <a:uLnTx/>
                <a:uFillTx/>
                <a:latin typeface="Roboto"/>
                <a:ea typeface="+mn-ea"/>
                <a:cs typeface="+mn-cs"/>
              </a:rPr>
              <a:t>E disse Deus: Este é o sinal da aliança que ponho entre mim e vós, e entre toda a alma vivente, que está convosco, por gerações eternas. O meu arco tenho posto nas nuvens; este será por sinal da aliança entre mim e a terra. E acontecerá que, quando eu trouxer nuvens sobre a terra, aparecerá o arco nas nuvens. Então me lembrarei da minha aliança, que está entre mim e vós, e entre toda a alma vivente de toda a carne; e as águas não se tornarão mais em dilúvio para destruir toda a carne. E estará o arco nas nuvens, e eu o verei, para me lembrar da aliança eterna entre Deus e toda a alma vivente de toda a carne, que está sobre a terra. Gênesis 9.12-16</a:t>
            </a:r>
            <a:endParaRPr kumimoji="0" lang="pt-BR" sz="22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tângulo 3">
            <a:extLst>
              <a:ext uri="{FF2B5EF4-FFF2-40B4-BE49-F238E27FC236}">
                <a16:creationId xmlns:a16="http://schemas.microsoft.com/office/drawing/2014/main" id="{10CCD586-0860-4E29-A117-EA63523CF529}"/>
              </a:ext>
            </a:extLst>
          </p:cNvPr>
          <p:cNvSpPr/>
          <p:nvPr/>
        </p:nvSpPr>
        <p:spPr>
          <a:xfrm>
            <a:off x="351593" y="4084320"/>
            <a:ext cx="330832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Orixá </a:t>
            </a:r>
            <a:r>
              <a:rPr kumimoji="0" lang="pt-BR" sz="2400" b="0" i="0" u="none" strike="noStrike" kern="1200" cap="none" spc="0" normalizeH="0" baseline="0" noProof="0" dirty="0" err="1">
                <a:ln>
                  <a:noFill/>
                </a:ln>
                <a:solidFill>
                  <a:prstClr val="black"/>
                </a:solidFill>
                <a:effectLst/>
                <a:uLnTx/>
                <a:uFillTx/>
                <a:latin typeface="Cooper Black" panose="0208090404030B020404" pitchFamily="18" charset="0"/>
                <a:ea typeface="+mn-ea"/>
                <a:cs typeface="+mn-cs"/>
              </a:rPr>
              <a:t>Oxumarê</a:t>
            </a:r>
            <a:r>
              <a:rPr kumimoji="0" lang="pt-BR" sz="24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Serpente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e O </a:t>
            </a:r>
            <a:r>
              <a:rPr kumimoji="0" lang="pt-BR" sz="2400" b="0" i="0" u="none" strike="noStrike" kern="1200" cap="none" spc="0" normalizeH="0" baseline="0" noProof="0" dirty="0" err="1">
                <a:ln>
                  <a:noFill/>
                </a:ln>
                <a:solidFill>
                  <a:prstClr val="black"/>
                </a:solidFill>
                <a:effectLst/>
                <a:uLnTx/>
                <a:uFillTx/>
                <a:latin typeface="Cooper Black" panose="0208090404030B020404" pitchFamily="18" charset="0"/>
                <a:ea typeface="+mn-ea"/>
                <a:cs typeface="+mn-cs"/>
              </a:rPr>
              <a:t>Arco-Iris</a:t>
            </a:r>
            <a:endParaRPr kumimoji="0" lang="pt-BR" sz="24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endParaRPr>
          </a:p>
        </p:txBody>
      </p:sp>
      <p:pic>
        <p:nvPicPr>
          <p:cNvPr id="5" name="Imagem 4">
            <a:extLst>
              <a:ext uri="{FF2B5EF4-FFF2-40B4-BE49-F238E27FC236}">
                <a16:creationId xmlns:a16="http://schemas.microsoft.com/office/drawing/2014/main" id="{62111675-2F68-4EDE-A795-F966D4FD67AC}"/>
              </a:ext>
            </a:extLst>
          </p:cNvPr>
          <p:cNvPicPr>
            <a:picLocks noChangeAspect="1"/>
          </p:cNvPicPr>
          <p:nvPr/>
        </p:nvPicPr>
        <p:blipFill>
          <a:blip r:embed="rId3"/>
          <a:stretch>
            <a:fillRect/>
          </a:stretch>
        </p:blipFill>
        <p:spPr>
          <a:xfrm>
            <a:off x="1566623" y="5284649"/>
            <a:ext cx="1085137" cy="1481854"/>
          </a:xfrm>
          <a:prstGeom prst="rect">
            <a:avLst/>
          </a:prstGeom>
        </p:spPr>
      </p:pic>
    </p:spTree>
    <p:extLst>
      <p:ext uri="{BB962C8B-B14F-4D97-AF65-F5344CB8AC3E}">
        <p14:creationId xmlns:p14="http://schemas.microsoft.com/office/powerpoint/2010/main" val="2613815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ECC1223-A735-498A-998D-40EB3E8C8299}"/>
              </a:ext>
            </a:extLst>
          </p:cNvPr>
          <p:cNvSpPr/>
          <p:nvPr/>
        </p:nvSpPr>
        <p:spPr>
          <a:xfrm>
            <a:off x="179512" y="188640"/>
            <a:ext cx="878497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Roboto"/>
                <a:ea typeface="+mn-ea"/>
                <a:cs typeface="+mn-cs"/>
              </a:rPr>
              <a:t>Então </a:t>
            </a:r>
            <a:r>
              <a:rPr kumimoji="0" lang="pt-BR" sz="1800" b="1" i="0" u="none" strike="noStrike" kern="1200" cap="none" spc="0" normalizeH="0" baseline="0" noProof="0" dirty="0" err="1">
                <a:ln>
                  <a:noFill/>
                </a:ln>
                <a:solidFill>
                  <a:prstClr val="black"/>
                </a:solidFill>
                <a:effectLst/>
                <a:uLnTx/>
                <a:uFillTx/>
                <a:latin typeface="Roboto"/>
                <a:ea typeface="+mn-ea"/>
                <a:cs typeface="+mn-cs"/>
              </a:rPr>
              <a:t>Miriã</a:t>
            </a:r>
            <a:r>
              <a:rPr kumimoji="0" lang="pt-BR" sz="1800" b="1" i="0" u="none" strike="noStrike" kern="1200" cap="none" spc="0" normalizeH="0" baseline="0" noProof="0" dirty="0">
                <a:ln>
                  <a:noFill/>
                </a:ln>
                <a:solidFill>
                  <a:prstClr val="black"/>
                </a:solidFill>
                <a:effectLst/>
                <a:uLnTx/>
                <a:uFillTx/>
                <a:latin typeface="Roboto"/>
                <a:ea typeface="+mn-ea"/>
                <a:cs typeface="+mn-cs"/>
              </a:rPr>
              <a:t>, a profetisa, a irmã de Arão, tomou o tamboril na sua mão, e todas as mulheres saíram atrás dela com tamboris e com danças. E </a:t>
            </a:r>
            <a:r>
              <a:rPr kumimoji="0" lang="pt-BR" sz="1800" b="1" i="0" u="none" strike="noStrike" kern="1200" cap="none" spc="0" normalizeH="0" baseline="0" noProof="0" dirty="0" err="1">
                <a:ln>
                  <a:noFill/>
                </a:ln>
                <a:solidFill>
                  <a:prstClr val="black"/>
                </a:solidFill>
                <a:effectLst/>
                <a:uLnTx/>
                <a:uFillTx/>
                <a:latin typeface="Roboto"/>
                <a:ea typeface="+mn-ea"/>
                <a:cs typeface="+mn-cs"/>
              </a:rPr>
              <a:t>Miriã</a:t>
            </a:r>
            <a:r>
              <a:rPr kumimoji="0" lang="pt-BR" sz="1800" b="1" i="0" u="none" strike="noStrike" kern="1200" cap="none" spc="0" normalizeH="0" baseline="0" noProof="0" dirty="0">
                <a:ln>
                  <a:noFill/>
                </a:ln>
                <a:solidFill>
                  <a:prstClr val="black"/>
                </a:solidFill>
                <a:effectLst/>
                <a:uLnTx/>
                <a:uFillTx/>
                <a:latin typeface="Roboto"/>
                <a:ea typeface="+mn-ea"/>
                <a:cs typeface="+mn-cs"/>
              </a:rPr>
              <a:t> lhes respondia: Cantai ao Senhor, porque gloriosamente triunfou; e lançou no mar o cavalo com o seu cavaleiro. Êxodo 15.20-21</a:t>
            </a:r>
            <a:endParaRPr kumimoji="0" lang="pt-BR"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074" name="Picture 2" descr="Manifestações Culturais Negras – Fundação Cultural Palmares">
            <a:extLst>
              <a:ext uri="{FF2B5EF4-FFF2-40B4-BE49-F238E27FC236}">
                <a16:creationId xmlns:a16="http://schemas.microsoft.com/office/drawing/2014/main" id="{8643D162-C9A7-47EE-BF0F-7B2562440A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837" y="1484784"/>
            <a:ext cx="8619635" cy="504056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A4CB83C2-43AC-4439-BDF1-E5001BEAF785}"/>
              </a:ext>
            </a:extLst>
          </p:cNvPr>
          <p:cNvPicPr>
            <a:picLocks noChangeAspect="1"/>
          </p:cNvPicPr>
          <p:nvPr/>
        </p:nvPicPr>
        <p:blipFill>
          <a:blip r:embed="rId4"/>
          <a:stretch>
            <a:fillRect/>
          </a:stretch>
        </p:blipFill>
        <p:spPr>
          <a:xfrm>
            <a:off x="323528" y="4849301"/>
            <a:ext cx="1133954" cy="1548518"/>
          </a:xfrm>
          <a:prstGeom prst="rect">
            <a:avLst/>
          </a:prstGeom>
        </p:spPr>
      </p:pic>
    </p:spTree>
    <p:extLst>
      <p:ext uri="{BB962C8B-B14F-4D97-AF65-F5344CB8AC3E}">
        <p14:creationId xmlns:p14="http://schemas.microsoft.com/office/powerpoint/2010/main" val="1407218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C3A65E0E-0F5F-4A51-A769-06ABF491F8D3}"/>
              </a:ext>
            </a:extLst>
          </p:cNvPr>
          <p:cNvSpPr/>
          <p:nvPr/>
        </p:nvSpPr>
        <p:spPr>
          <a:xfrm>
            <a:off x="0" y="161328"/>
            <a:ext cx="605627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Calibri"/>
                <a:ea typeface="+mn-ea"/>
                <a:cs typeface="+mn-cs"/>
              </a:rPr>
              <a:t>O batismo com água</a:t>
            </a:r>
          </a:p>
        </p:txBody>
      </p:sp>
      <p:pic>
        <p:nvPicPr>
          <p:cNvPr id="3" name="Imagem 2">
            <a:extLst>
              <a:ext uri="{FF2B5EF4-FFF2-40B4-BE49-F238E27FC236}">
                <a16:creationId xmlns:a16="http://schemas.microsoft.com/office/drawing/2014/main" id="{4270CB5B-94FA-465E-B6B6-79CAEEE427F9}"/>
              </a:ext>
            </a:extLst>
          </p:cNvPr>
          <p:cNvPicPr>
            <a:picLocks noChangeAspect="1"/>
          </p:cNvPicPr>
          <p:nvPr/>
        </p:nvPicPr>
        <p:blipFill>
          <a:blip r:embed="rId3"/>
          <a:stretch>
            <a:fillRect/>
          </a:stretch>
        </p:blipFill>
        <p:spPr>
          <a:xfrm>
            <a:off x="282687" y="994200"/>
            <a:ext cx="4204559" cy="3109118"/>
          </a:xfrm>
          <a:prstGeom prst="rect">
            <a:avLst/>
          </a:prstGeom>
        </p:spPr>
      </p:pic>
      <p:pic>
        <p:nvPicPr>
          <p:cNvPr id="4" name="Imagem 3">
            <a:extLst>
              <a:ext uri="{FF2B5EF4-FFF2-40B4-BE49-F238E27FC236}">
                <a16:creationId xmlns:a16="http://schemas.microsoft.com/office/drawing/2014/main" id="{012F73F0-6E8E-4DB9-B84B-7708EEDB30E4}"/>
              </a:ext>
            </a:extLst>
          </p:cNvPr>
          <p:cNvPicPr>
            <a:picLocks noChangeAspect="1"/>
          </p:cNvPicPr>
          <p:nvPr/>
        </p:nvPicPr>
        <p:blipFill>
          <a:blip r:embed="rId4"/>
          <a:stretch>
            <a:fillRect/>
          </a:stretch>
        </p:blipFill>
        <p:spPr>
          <a:xfrm>
            <a:off x="4255634" y="959385"/>
            <a:ext cx="4735966" cy="3829166"/>
          </a:xfrm>
          <a:prstGeom prst="rect">
            <a:avLst/>
          </a:prstGeom>
        </p:spPr>
      </p:pic>
      <p:pic>
        <p:nvPicPr>
          <p:cNvPr id="5" name="Imagem 4">
            <a:extLst>
              <a:ext uri="{FF2B5EF4-FFF2-40B4-BE49-F238E27FC236}">
                <a16:creationId xmlns:a16="http://schemas.microsoft.com/office/drawing/2014/main" id="{6F325C44-CF97-428E-94C5-9937B13E0D4D}"/>
              </a:ext>
            </a:extLst>
          </p:cNvPr>
          <p:cNvPicPr>
            <a:picLocks noChangeAspect="1"/>
          </p:cNvPicPr>
          <p:nvPr/>
        </p:nvPicPr>
        <p:blipFill>
          <a:blip r:embed="rId5"/>
          <a:stretch>
            <a:fillRect/>
          </a:stretch>
        </p:blipFill>
        <p:spPr>
          <a:xfrm>
            <a:off x="272160" y="3125779"/>
            <a:ext cx="4030247" cy="2678435"/>
          </a:xfrm>
          <a:prstGeom prst="rect">
            <a:avLst/>
          </a:prstGeom>
        </p:spPr>
      </p:pic>
      <p:sp>
        <p:nvSpPr>
          <p:cNvPr id="6" name="Retângulo 5">
            <a:extLst>
              <a:ext uri="{FF2B5EF4-FFF2-40B4-BE49-F238E27FC236}">
                <a16:creationId xmlns:a16="http://schemas.microsoft.com/office/drawing/2014/main" id="{AF7244B4-CD85-444E-BE16-C1C769DB7FE3}"/>
              </a:ext>
            </a:extLst>
          </p:cNvPr>
          <p:cNvSpPr/>
          <p:nvPr/>
        </p:nvSpPr>
        <p:spPr>
          <a:xfrm>
            <a:off x="2574144" y="4788551"/>
            <a:ext cx="6569856" cy="203132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Roboto"/>
                <a:ea typeface="+mn-ea"/>
                <a:cs typeface="+mn-cs"/>
              </a:rPr>
              <a:t>E, indo eles caminhando, chegaram ao pé de alguma água, e disse o eunuco: Eis aqui água; que impede que eu seja batizado? E disse Filipe: É lícito, se crês de todo o coração. E, respondendo ele, disse: Creio que Jesus Cristo é o Filho de Deus. E mandou parar o carro, e desceram ambos à água, tanto Filipe como o eunuco, e o batizou. Atos 8.36-38</a:t>
            </a:r>
            <a:endParaRPr kumimoji="0" lang="pt-BR"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Imagem 6">
            <a:extLst>
              <a:ext uri="{FF2B5EF4-FFF2-40B4-BE49-F238E27FC236}">
                <a16:creationId xmlns:a16="http://schemas.microsoft.com/office/drawing/2014/main" id="{401EF868-1F2B-4752-9B46-F3DDACFC9FBE}"/>
              </a:ext>
            </a:extLst>
          </p:cNvPr>
          <p:cNvPicPr>
            <a:picLocks noChangeAspect="1"/>
          </p:cNvPicPr>
          <p:nvPr/>
        </p:nvPicPr>
        <p:blipFill>
          <a:blip r:embed="rId6"/>
          <a:stretch>
            <a:fillRect/>
          </a:stretch>
        </p:blipFill>
        <p:spPr>
          <a:xfrm>
            <a:off x="682703" y="5148154"/>
            <a:ext cx="1133954" cy="1548518"/>
          </a:xfrm>
          <a:prstGeom prst="rect">
            <a:avLst/>
          </a:prstGeom>
        </p:spPr>
      </p:pic>
    </p:spTree>
    <p:extLst>
      <p:ext uri="{BB962C8B-B14F-4D97-AF65-F5344CB8AC3E}">
        <p14:creationId xmlns:p14="http://schemas.microsoft.com/office/powerpoint/2010/main" val="2086721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149CCA59-CDAF-41C0-AD37-7D7DA9994BC3}"/>
              </a:ext>
            </a:extLst>
          </p:cNvPr>
          <p:cNvSpPr/>
          <p:nvPr/>
        </p:nvSpPr>
        <p:spPr>
          <a:xfrm>
            <a:off x="251520" y="180309"/>
            <a:ext cx="8892480"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Calibri"/>
                <a:ea typeface="+mn-ea"/>
                <a:cs typeface="+mn-cs"/>
              </a:rPr>
              <a:t>Refeições cultuais de comunhão </a:t>
            </a:r>
          </a:p>
        </p:txBody>
      </p:sp>
      <p:sp>
        <p:nvSpPr>
          <p:cNvPr id="3" name="Retângulo 2">
            <a:extLst>
              <a:ext uri="{FF2B5EF4-FFF2-40B4-BE49-F238E27FC236}">
                <a16:creationId xmlns:a16="http://schemas.microsoft.com/office/drawing/2014/main" id="{952FFA25-DA0E-4D44-A71B-991181FB5BD2}"/>
              </a:ext>
            </a:extLst>
          </p:cNvPr>
          <p:cNvSpPr/>
          <p:nvPr/>
        </p:nvSpPr>
        <p:spPr>
          <a:xfrm>
            <a:off x="914400" y="941439"/>
            <a:ext cx="810384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black"/>
                </a:solidFill>
                <a:effectLst/>
                <a:uLnTx/>
                <a:uFillTx/>
                <a:latin typeface="Roboto"/>
                <a:ea typeface="+mn-ea"/>
                <a:cs typeface="+mn-cs"/>
              </a:rPr>
              <a:t>E pôs o altar do holocausto à porta do tabernáculo da tenda da congregação, e sobre ele ofereceu holocausto e oferta de alimentos, como o Senhor ordenara a Moisés. Êxodo 40.29</a:t>
            </a:r>
            <a:endParaRPr kumimoji="0" lang="pt-BR"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tângulo 3">
            <a:extLst>
              <a:ext uri="{FF2B5EF4-FFF2-40B4-BE49-F238E27FC236}">
                <a16:creationId xmlns:a16="http://schemas.microsoft.com/office/drawing/2014/main" id="{5CAECE22-638F-4BA5-A277-994CE2A1CD7E}"/>
              </a:ext>
            </a:extLst>
          </p:cNvPr>
          <p:cNvSpPr/>
          <p:nvPr/>
        </p:nvSpPr>
        <p:spPr>
          <a:xfrm>
            <a:off x="1112520" y="2543641"/>
            <a:ext cx="779770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black"/>
                </a:solidFill>
                <a:effectLst/>
                <a:uLnTx/>
                <a:uFillTx/>
                <a:latin typeface="Roboto"/>
                <a:ea typeface="+mn-ea"/>
                <a:cs typeface="+mn-cs"/>
              </a:rPr>
              <a:t>E, perseverando unânimes todos os dias no templo, e partindo o pão em casa, comiam juntos com alegria e singeleza de coração. Atos 2.46</a:t>
            </a:r>
            <a:endParaRPr kumimoji="0" lang="pt-BR" sz="2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Imagem 4">
            <a:extLst>
              <a:ext uri="{FF2B5EF4-FFF2-40B4-BE49-F238E27FC236}">
                <a16:creationId xmlns:a16="http://schemas.microsoft.com/office/drawing/2014/main" id="{6B7469F2-5E4C-4A83-8E07-72815C47E9D1}"/>
              </a:ext>
            </a:extLst>
          </p:cNvPr>
          <p:cNvPicPr>
            <a:picLocks noChangeAspect="1"/>
          </p:cNvPicPr>
          <p:nvPr/>
        </p:nvPicPr>
        <p:blipFill>
          <a:blip r:embed="rId3"/>
          <a:stretch>
            <a:fillRect/>
          </a:stretch>
        </p:blipFill>
        <p:spPr>
          <a:xfrm>
            <a:off x="0" y="3926748"/>
            <a:ext cx="3837344" cy="2878008"/>
          </a:xfrm>
          <a:prstGeom prst="rect">
            <a:avLst/>
          </a:prstGeom>
        </p:spPr>
      </p:pic>
      <p:pic>
        <p:nvPicPr>
          <p:cNvPr id="6" name="Imagem 5">
            <a:extLst>
              <a:ext uri="{FF2B5EF4-FFF2-40B4-BE49-F238E27FC236}">
                <a16:creationId xmlns:a16="http://schemas.microsoft.com/office/drawing/2014/main" id="{0F0CEC75-7662-4F31-A2C2-42669F269866}"/>
              </a:ext>
            </a:extLst>
          </p:cNvPr>
          <p:cNvPicPr>
            <a:picLocks noChangeAspect="1"/>
          </p:cNvPicPr>
          <p:nvPr/>
        </p:nvPicPr>
        <p:blipFill>
          <a:blip r:embed="rId4"/>
          <a:stretch>
            <a:fillRect/>
          </a:stretch>
        </p:blipFill>
        <p:spPr>
          <a:xfrm>
            <a:off x="3776005" y="3979993"/>
            <a:ext cx="2768792" cy="2878007"/>
          </a:xfrm>
          <a:prstGeom prst="rect">
            <a:avLst/>
          </a:prstGeom>
        </p:spPr>
      </p:pic>
      <p:pic>
        <p:nvPicPr>
          <p:cNvPr id="7" name="Imagem 6">
            <a:extLst>
              <a:ext uri="{FF2B5EF4-FFF2-40B4-BE49-F238E27FC236}">
                <a16:creationId xmlns:a16="http://schemas.microsoft.com/office/drawing/2014/main" id="{24E6F9ED-A269-4811-869E-8F1A55775412}"/>
              </a:ext>
            </a:extLst>
          </p:cNvPr>
          <p:cNvPicPr>
            <a:picLocks noChangeAspect="1"/>
          </p:cNvPicPr>
          <p:nvPr/>
        </p:nvPicPr>
        <p:blipFill>
          <a:blip r:embed="rId5"/>
          <a:stretch>
            <a:fillRect/>
          </a:stretch>
        </p:blipFill>
        <p:spPr>
          <a:xfrm>
            <a:off x="6498294" y="3926748"/>
            <a:ext cx="2645706" cy="2931252"/>
          </a:xfrm>
          <a:prstGeom prst="rect">
            <a:avLst/>
          </a:prstGeom>
        </p:spPr>
      </p:pic>
      <p:pic>
        <p:nvPicPr>
          <p:cNvPr id="8" name="Imagem 7">
            <a:extLst>
              <a:ext uri="{FF2B5EF4-FFF2-40B4-BE49-F238E27FC236}">
                <a16:creationId xmlns:a16="http://schemas.microsoft.com/office/drawing/2014/main" id="{85023E6C-F698-4F30-BE23-72A0961B891B}"/>
              </a:ext>
            </a:extLst>
          </p:cNvPr>
          <p:cNvPicPr>
            <a:picLocks noChangeAspect="1"/>
          </p:cNvPicPr>
          <p:nvPr/>
        </p:nvPicPr>
        <p:blipFill>
          <a:blip r:embed="rId6"/>
          <a:stretch>
            <a:fillRect/>
          </a:stretch>
        </p:blipFill>
        <p:spPr>
          <a:xfrm>
            <a:off x="0" y="1382734"/>
            <a:ext cx="1133954" cy="1548518"/>
          </a:xfrm>
          <a:prstGeom prst="rect">
            <a:avLst/>
          </a:prstGeom>
        </p:spPr>
      </p:pic>
    </p:spTree>
    <p:extLst>
      <p:ext uri="{BB962C8B-B14F-4D97-AF65-F5344CB8AC3E}">
        <p14:creationId xmlns:p14="http://schemas.microsoft.com/office/powerpoint/2010/main" val="748625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EA06ADAC-5A86-4DC5-A33C-F0C9A92FEE38}"/>
              </a:ext>
            </a:extLst>
          </p:cNvPr>
          <p:cNvSpPr/>
          <p:nvPr/>
        </p:nvSpPr>
        <p:spPr>
          <a:xfrm>
            <a:off x="1547664" y="260648"/>
            <a:ext cx="552228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Calibri"/>
                <a:ea typeface="+mn-ea"/>
                <a:cs typeface="+mn-cs"/>
              </a:rPr>
              <a:t>Tambores e cantos</a:t>
            </a:r>
          </a:p>
        </p:txBody>
      </p:sp>
      <p:sp>
        <p:nvSpPr>
          <p:cNvPr id="3" name="Retângulo 2">
            <a:extLst>
              <a:ext uri="{FF2B5EF4-FFF2-40B4-BE49-F238E27FC236}">
                <a16:creationId xmlns:a16="http://schemas.microsoft.com/office/drawing/2014/main" id="{A1A0A5D7-32FF-4971-9255-8D9CCAE55F66}"/>
              </a:ext>
            </a:extLst>
          </p:cNvPr>
          <p:cNvSpPr/>
          <p:nvPr/>
        </p:nvSpPr>
        <p:spPr>
          <a:xfrm>
            <a:off x="471003" y="1196871"/>
            <a:ext cx="849694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black"/>
                </a:solidFill>
                <a:effectLst/>
                <a:uLnTx/>
                <a:uFillTx/>
                <a:latin typeface="Roboto"/>
                <a:ea typeface="+mn-ea"/>
                <a:cs typeface="+mn-cs"/>
              </a:rPr>
              <a:t>À frente estão os cantores, depois os músicos; com eles vão as jovens tocando tamborins. Salmos 68.25</a:t>
            </a:r>
            <a:endParaRPr kumimoji="0" lang="pt-BR" sz="2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Imagem 3">
            <a:extLst>
              <a:ext uri="{FF2B5EF4-FFF2-40B4-BE49-F238E27FC236}">
                <a16:creationId xmlns:a16="http://schemas.microsoft.com/office/drawing/2014/main" id="{A314880D-252F-4F91-B2EA-D572D41C0408}"/>
              </a:ext>
            </a:extLst>
          </p:cNvPr>
          <p:cNvPicPr>
            <a:picLocks noChangeAspect="1"/>
          </p:cNvPicPr>
          <p:nvPr/>
        </p:nvPicPr>
        <p:blipFill>
          <a:blip r:embed="rId3"/>
          <a:stretch>
            <a:fillRect/>
          </a:stretch>
        </p:blipFill>
        <p:spPr>
          <a:xfrm>
            <a:off x="378162" y="2315979"/>
            <a:ext cx="4341313" cy="2370257"/>
          </a:xfrm>
          <a:prstGeom prst="rect">
            <a:avLst/>
          </a:prstGeom>
        </p:spPr>
      </p:pic>
      <p:pic>
        <p:nvPicPr>
          <p:cNvPr id="5" name="Imagem 4">
            <a:extLst>
              <a:ext uri="{FF2B5EF4-FFF2-40B4-BE49-F238E27FC236}">
                <a16:creationId xmlns:a16="http://schemas.microsoft.com/office/drawing/2014/main" id="{862DF149-2832-49A0-B1E4-5035087F5FB7}"/>
              </a:ext>
            </a:extLst>
          </p:cNvPr>
          <p:cNvPicPr>
            <a:picLocks noChangeAspect="1"/>
          </p:cNvPicPr>
          <p:nvPr/>
        </p:nvPicPr>
        <p:blipFill>
          <a:blip r:embed="rId4"/>
          <a:stretch>
            <a:fillRect/>
          </a:stretch>
        </p:blipFill>
        <p:spPr>
          <a:xfrm>
            <a:off x="4330835" y="3687230"/>
            <a:ext cx="4341313" cy="2897118"/>
          </a:xfrm>
          <a:prstGeom prst="rect">
            <a:avLst/>
          </a:prstGeom>
        </p:spPr>
      </p:pic>
      <p:pic>
        <p:nvPicPr>
          <p:cNvPr id="6" name="Imagem 5">
            <a:extLst>
              <a:ext uri="{FF2B5EF4-FFF2-40B4-BE49-F238E27FC236}">
                <a16:creationId xmlns:a16="http://schemas.microsoft.com/office/drawing/2014/main" id="{6896A0BF-7DFB-4E80-8A2C-1F53E1E95C3B}"/>
              </a:ext>
            </a:extLst>
          </p:cNvPr>
          <p:cNvPicPr>
            <a:picLocks noChangeAspect="1"/>
          </p:cNvPicPr>
          <p:nvPr/>
        </p:nvPicPr>
        <p:blipFill>
          <a:blip r:embed="rId5"/>
          <a:stretch>
            <a:fillRect/>
          </a:stretch>
        </p:blipFill>
        <p:spPr>
          <a:xfrm>
            <a:off x="395536" y="4718298"/>
            <a:ext cx="3908725" cy="1866049"/>
          </a:xfrm>
          <a:prstGeom prst="rect">
            <a:avLst/>
          </a:prstGeom>
        </p:spPr>
      </p:pic>
      <p:sp>
        <p:nvSpPr>
          <p:cNvPr id="7" name="Retângulo 6">
            <a:extLst>
              <a:ext uri="{FF2B5EF4-FFF2-40B4-BE49-F238E27FC236}">
                <a16:creationId xmlns:a16="http://schemas.microsoft.com/office/drawing/2014/main" id="{F3B7FCA8-37A2-4846-A611-C299D98D9369}"/>
              </a:ext>
            </a:extLst>
          </p:cNvPr>
          <p:cNvSpPr/>
          <p:nvPr/>
        </p:nvSpPr>
        <p:spPr>
          <a:xfrm>
            <a:off x="4719475" y="2057769"/>
            <a:ext cx="4248472"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black"/>
                </a:solidFill>
                <a:effectLst/>
                <a:uLnTx/>
                <a:uFillTx/>
                <a:latin typeface="Roboto"/>
                <a:ea typeface="+mn-ea"/>
                <a:cs typeface="+mn-cs"/>
              </a:rPr>
              <a:t>Louvem-no com tamborins e danças, louvem-no com instrumentos de cordas e com flautas, Salmos 150.4</a:t>
            </a:r>
            <a:endParaRPr kumimoji="0" lang="pt-BR"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1222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D5829731-C640-4F2E-A33A-7274C7AD3FBA}"/>
              </a:ext>
            </a:extLst>
          </p:cNvPr>
          <p:cNvSpPr/>
          <p:nvPr/>
        </p:nvSpPr>
        <p:spPr>
          <a:xfrm>
            <a:off x="1119740" y="404664"/>
            <a:ext cx="6904519"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Calibri"/>
                <a:ea typeface="+mn-ea"/>
                <a:cs typeface="+mn-cs"/>
              </a:rPr>
              <a:t>Negritude e etnicidade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Calibri"/>
                <a:ea typeface="+mn-ea"/>
                <a:cs typeface="+mn-cs"/>
              </a:rPr>
              <a:t>na Bíblia</a:t>
            </a:r>
          </a:p>
        </p:txBody>
      </p:sp>
      <p:pic>
        <p:nvPicPr>
          <p:cNvPr id="3" name="Imagem 2">
            <a:extLst>
              <a:ext uri="{FF2B5EF4-FFF2-40B4-BE49-F238E27FC236}">
                <a16:creationId xmlns:a16="http://schemas.microsoft.com/office/drawing/2014/main" id="{5C25FA05-79E2-439F-BFFE-EE6E80C73448}"/>
              </a:ext>
            </a:extLst>
          </p:cNvPr>
          <p:cNvPicPr>
            <a:picLocks noChangeAspect="1"/>
          </p:cNvPicPr>
          <p:nvPr/>
        </p:nvPicPr>
        <p:blipFill>
          <a:blip r:embed="rId2"/>
          <a:stretch>
            <a:fillRect/>
          </a:stretch>
        </p:blipFill>
        <p:spPr>
          <a:xfrm>
            <a:off x="2699792" y="2177569"/>
            <a:ext cx="3226268" cy="4290936"/>
          </a:xfrm>
          <a:prstGeom prst="rect">
            <a:avLst/>
          </a:prstGeom>
        </p:spPr>
      </p:pic>
      <p:pic>
        <p:nvPicPr>
          <p:cNvPr id="4" name="Imagem 3">
            <a:extLst>
              <a:ext uri="{FF2B5EF4-FFF2-40B4-BE49-F238E27FC236}">
                <a16:creationId xmlns:a16="http://schemas.microsoft.com/office/drawing/2014/main" id="{FB9D9D45-7DBA-4DB4-A1D7-5E14FEB4B4B1}"/>
              </a:ext>
            </a:extLst>
          </p:cNvPr>
          <p:cNvPicPr>
            <a:picLocks noChangeAspect="1"/>
          </p:cNvPicPr>
          <p:nvPr/>
        </p:nvPicPr>
        <p:blipFill>
          <a:blip r:embed="rId3"/>
          <a:stretch>
            <a:fillRect/>
          </a:stretch>
        </p:blipFill>
        <p:spPr>
          <a:xfrm>
            <a:off x="7738823" y="5077901"/>
            <a:ext cx="1133954" cy="1548518"/>
          </a:xfrm>
          <a:prstGeom prst="rect">
            <a:avLst/>
          </a:prstGeom>
        </p:spPr>
      </p:pic>
    </p:spTree>
    <p:extLst>
      <p:ext uri="{BB962C8B-B14F-4D97-AF65-F5344CB8AC3E}">
        <p14:creationId xmlns:p14="http://schemas.microsoft.com/office/powerpoint/2010/main" val="2735843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Imagem 6" descr="Uma imagem contendo texto&#10;&#10;Descrição gerada automaticamente">
            <a:extLst>
              <a:ext uri="{FF2B5EF4-FFF2-40B4-BE49-F238E27FC236}">
                <a16:creationId xmlns:a16="http://schemas.microsoft.com/office/drawing/2014/main" id="{2D1A360A-607B-426E-856C-D9A48C660CE4}"/>
              </a:ext>
            </a:extLst>
          </p:cNvPr>
          <p:cNvPicPr>
            <a:picLocks noChangeAspect="1"/>
          </p:cNvPicPr>
          <p:nvPr/>
        </p:nvPicPr>
        <p:blipFill>
          <a:blip r:embed="rId2">
            <a:alphaModFix amt="8000"/>
            <a:extLst>
              <a:ext uri="{28A0092B-C50C-407E-A947-70E740481C1C}">
                <a14:useLocalDpi xmlns:a14="http://schemas.microsoft.com/office/drawing/2010/main" val="0"/>
              </a:ext>
            </a:extLst>
          </a:blip>
          <a:stretch>
            <a:fillRect/>
          </a:stretch>
        </p:blipFill>
        <p:spPr>
          <a:xfrm>
            <a:off x="2147789" y="-426720"/>
            <a:ext cx="4848421" cy="7096080"/>
          </a:xfrm>
          <a:prstGeom prst="rect">
            <a:avLst/>
          </a:prstGeom>
        </p:spPr>
      </p:pic>
      <p:sp>
        <p:nvSpPr>
          <p:cNvPr id="5" name="Título 1">
            <a:extLst>
              <a:ext uri="{FF2B5EF4-FFF2-40B4-BE49-F238E27FC236}">
                <a16:creationId xmlns:a16="http://schemas.microsoft.com/office/drawing/2014/main" id="{EAE566A6-3211-457B-8D0A-8841FFA9F3E8}"/>
              </a:ext>
            </a:extLst>
          </p:cNvPr>
          <p:cNvSpPr txBox="1">
            <a:spLocks/>
          </p:cNvSpPr>
          <p:nvPr/>
        </p:nvSpPr>
        <p:spPr>
          <a:xfrm>
            <a:off x="563880" y="274638"/>
            <a:ext cx="8229600" cy="9068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3200" dirty="0">
                <a:latin typeface="Arial Black" panose="020B0A04020102020204" pitchFamily="34" charset="0"/>
              </a:rPr>
              <a:t>A interpretação racista a partir da pele “não negra”</a:t>
            </a:r>
          </a:p>
        </p:txBody>
      </p:sp>
      <p:sp>
        <p:nvSpPr>
          <p:cNvPr id="6" name="Espaço Reservado para Conteúdo 2">
            <a:extLst>
              <a:ext uri="{FF2B5EF4-FFF2-40B4-BE49-F238E27FC236}">
                <a16:creationId xmlns:a16="http://schemas.microsoft.com/office/drawing/2014/main" id="{310570D8-FC2A-4C11-9576-BDB34E3A0077}"/>
              </a:ext>
            </a:extLst>
          </p:cNvPr>
          <p:cNvSpPr txBox="1">
            <a:spLocks/>
          </p:cNvSpPr>
          <p:nvPr/>
        </p:nvSpPr>
        <p:spPr>
          <a:xfrm>
            <a:off x="232439" y="1181472"/>
            <a:ext cx="8679120" cy="548788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pt-BR" sz="24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onstantia" panose="02030602050306030303" pitchFamily="18" charset="0"/>
                <a:ea typeface="+mn-ea"/>
                <a:cs typeface="+mn-cs"/>
              </a:rPr>
              <a:t>A cor da pele negra era ou é motivo de alguma discriminação ou diferenciação nas narrativas bíblicas?</a:t>
            </a: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pt-BR" sz="24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onstantia" panose="02030602050306030303" pitchFamily="18" charset="0"/>
                <a:ea typeface="+mn-ea"/>
                <a:cs typeface="+mn-cs"/>
              </a:rPr>
              <a:t>Teve quem lesse </a:t>
            </a:r>
            <a:r>
              <a:rPr kumimoji="0" lang="pt-BR" sz="2400" b="1" i="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onstantia" panose="02030602050306030303" pitchFamily="18" charset="0"/>
                <a:ea typeface="+mn-ea"/>
                <a:cs typeface="+mn-cs"/>
              </a:rPr>
              <a:t>Ct</a:t>
            </a:r>
            <a:r>
              <a:rPr kumimoji="0" lang="pt-BR" sz="24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onstantia" panose="02030602050306030303" pitchFamily="18" charset="0"/>
                <a:ea typeface="+mn-ea"/>
                <a:cs typeface="+mn-cs"/>
              </a:rPr>
              <a:t> 1.5 e justificasse o sentido “não belo” da cor “negra”:</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pt-BR" sz="2400" b="1" i="1" u="none" strike="noStrike" kern="1200" cap="none" spc="0" normalizeH="0" baseline="0" noProof="0" dirty="0">
                <a:ln>
                  <a:noFill/>
                </a:ln>
                <a:solidFill>
                  <a:srgbClr val="000000"/>
                </a:solidFill>
                <a:effectLst/>
                <a:uLnTx/>
                <a:uFillTx/>
                <a:latin typeface="Times New Roman"/>
                <a:ea typeface="+mn-ea"/>
                <a:cs typeface="+mn-cs"/>
              </a:rPr>
              <a:t>Eu sou morena/negra, porém formosa, ó filhas de Jerusalém, como as tendas de Quedar, como as cortinas de Salomão. </a:t>
            </a:r>
            <a:r>
              <a:rPr kumimoji="0" lang="pt-BR" sz="2400" b="1" i="1" u="none" strike="noStrike" kern="1200" cap="none" spc="0" normalizeH="0" baseline="0" noProof="0" dirty="0">
                <a:ln>
                  <a:noFill/>
                </a:ln>
                <a:solidFill>
                  <a:sysClr val="windowText" lastClr="000000"/>
                </a:solidFill>
                <a:effectLst/>
                <a:uLnTx/>
                <a:uFillTx/>
                <a:latin typeface="Times New Roman"/>
                <a:ea typeface="+mn-ea"/>
                <a:cs typeface="+mn-cs"/>
              </a:rPr>
              <a:t>Cânticos 1:5.</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pt-BR" sz="24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onstantia" panose="02030602050306030303" pitchFamily="18" charset="0"/>
                <a:ea typeface="+mn-ea"/>
                <a:cs typeface="+mn-cs"/>
              </a:rPr>
              <a:t>A palavra hebraica usada para “porém” pode ser trazida como “e”.  No entanto, o próximo versículo, na visão branca=bela, parecia justificar a tradição acima:</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pt-BR" sz="2400" b="1" i="1" u="none" strike="noStrike" kern="1200" cap="none" spc="0" normalizeH="0" baseline="0" noProof="0" dirty="0">
                <a:ln>
                  <a:noFill/>
                </a:ln>
                <a:solidFill>
                  <a:srgbClr val="000000"/>
                </a:solidFill>
                <a:effectLst/>
                <a:uLnTx/>
                <a:uFillTx/>
                <a:latin typeface="Times New Roman"/>
                <a:ea typeface="+mn-ea"/>
                <a:cs typeface="+mn-cs"/>
              </a:rPr>
              <a:t>Não olheis para o eu ser morena/negra, porque o sol resplandeceu sobre mim; os filhos de minha mãe indignaram-se contra mim, puseram-me por guarda das vinhas; a minha vinha, porém, não guardei.</a:t>
            </a:r>
            <a:r>
              <a:rPr kumimoji="0" lang="pt-BR" sz="2400" b="1" i="1" u="none" strike="noStrike" kern="1200" cap="none" spc="0" normalizeH="0" baseline="0" noProof="0" dirty="0">
                <a:ln>
                  <a:noFill/>
                </a:ln>
                <a:solidFill>
                  <a:sysClr val="windowText" lastClr="000000"/>
                </a:solidFill>
                <a:effectLst/>
                <a:uLnTx/>
                <a:uFillTx/>
                <a:latin typeface="Calibri"/>
                <a:ea typeface="+mn-ea"/>
                <a:cs typeface="+mn-cs"/>
              </a:rPr>
              <a:t> </a:t>
            </a:r>
            <a:r>
              <a:rPr kumimoji="0" lang="pt-BR" sz="2400" b="1" i="1" u="none" strike="noStrike" kern="1200" cap="none" spc="0" normalizeH="0" baseline="0" noProof="0" dirty="0">
                <a:ln>
                  <a:noFill/>
                </a:ln>
                <a:solidFill>
                  <a:sysClr val="windowText" lastClr="000000"/>
                </a:solidFill>
                <a:effectLst/>
                <a:uLnTx/>
                <a:uFillTx/>
                <a:latin typeface="Times New Roman"/>
                <a:ea typeface="+mn-ea"/>
                <a:cs typeface="+mn-cs"/>
              </a:rPr>
              <a:t>Cânticos 1:6</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pt-BR" sz="24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onstantia" panose="02030602050306030303" pitchFamily="18" charset="0"/>
                <a:ea typeface="+mn-ea"/>
                <a:cs typeface="+mn-cs"/>
              </a:rPr>
              <a:t>Seria a “negritude” causada pelo sol que retirou a beleza “natural” desta jovem “branca”? </a:t>
            </a:r>
          </a:p>
        </p:txBody>
      </p:sp>
    </p:spTree>
    <p:extLst>
      <p:ext uri="{BB962C8B-B14F-4D97-AF65-F5344CB8AC3E}">
        <p14:creationId xmlns:p14="http://schemas.microsoft.com/office/powerpoint/2010/main" val="3774207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tângulo 1"/>
          <p:cNvSpPr/>
          <p:nvPr/>
        </p:nvSpPr>
        <p:spPr>
          <a:xfrm>
            <a:off x="179512" y="35326"/>
            <a:ext cx="8784976" cy="1200329"/>
          </a:xfrm>
          <a:prstGeom prst="rect">
            <a:avLst/>
          </a:prstGeom>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pt-B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nstantia" panose="02030602050306030303" pitchFamily="18" charset="0"/>
                <a:ea typeface="+mn-ea"/>
                <a:cs typeface="+mn-cs"/>
              </a:rPr>
              <a:t>Um olhar diferente mostra que as “tendas de Quedar” eram pretas e belas, assim como as cortinas (possivelmente de couro) de Salomão. </a:t>
            </a:r>
          </a:p>
        </p:txBody>
      </p:sp>
      <p:pic>
        <p:nvPicPr>
          <p:cNvPr id="1028" name="Picture 4" descr="Resultado de imagem para beduin black t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556792"/>
            <a:ext cx="8136904" cy="501609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A250D05B-AEDA-439E-8D72-B05900587969}"/>
              </a:ext>
            </a:extLst>
          </p:cNvPr>
          <p:cNvPicPr>
            <a:picLocks noChangeAspect="1"/>
          </p:cNvPicPr>
          <p:nvPr/>
        </p:nvPicPr>
        <p:blipFill>
          <a:blip r:embed="rId4"/>
          <a:stretch>
            <a:fillRect/>
          </a:stretch>
        </p:blipFill>
        <p:spPr>
          <a:xfrm>
            <a:off x="179512" y="5024371"/>
            <a:ext cx="1140051" cy="1548518"/>
          </a:xfrm>
          <a:prstGeom prst="rect">
            <a:avLst/>
          </a:prstGeom>
        </p:spPr>
      </p:pic>
    </p:spTree>
    <p:extLst>
      <p:ext uri="{BB962C8B-B14F-4D97-AF65-F5344CB8AC3E}">
        <p14:creationId xmlns:p14="http://schemas.microsoft.com/office/powerpoint/2010/main" val="1647429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Imagem 6" descr="Uma imagem contendo texto&#10;&#10;Descrição gerada automaticamente">
            <a:extLst>
              <a:ext uri="{FF2B5EF4-FFF2-40B4-BE49-F238E27FC236}">
                <a16:creationId xmlns:a16="http://schemas.microsoft.com/office/drawing/2014/main" id="{2D1A360A-607B-426E-856C-D9A48C660CE4}"/>
              </a:ext>
            </a:extLst>
          </p:cNvPr>
          <p:cNvPicPr>
            <a:picLocks noChangeAspect="1"/>
          </p:cNvPicPr>
          <p:nvPr/>
        </p:nvPicPr>
        <p:blipFill>
          <a:blip r:embed="rId2">
            <a:alphaModFix amt="8000"/>
            <a:extLst>
              <a:ext uri="{28A0092B-C50C-407E-A947-70E740481C1C}">
                <a14:useLocalDpi xmlns:a14="http://schemas.microsoft.com/office/drawing/2010/main" val="0"/>
              </a:ext>
            </a:extLst>
          </a:blip>
          <a:stretch>
            <a:fillRect/>
          </a:stretch>
        </p:blipFill>
        <p:spPr>
          <a:xfrm>
            <a:off x="2147787" y="0"/>
            <a:ext cx="4848421" cy="6858000"/>
          </a:xfrm>
          <a:prstGeom prst="rect">
            <a:avLst/>
          </a:prstGeom>
        </p:spPr>
      </p:pic>
      <p:sp>
        <p:nvSpPr>
          <p:cNvPr id="5" name="Retângulo 4">
            <a:extLst>
              <a:ext uri="{FF2B5EF4-FFF2-40B4-BE49-F238E27FC236}">
                <a16:creationId xmlns:a16="http://schemas.microsoft.com/office/drawing/2014/main" id="{FFD5E0AE-0F24-48E8-86DE-FB5801004C65}"/>
              </a:ext>
            </a:extLst>
          </p:cNvPr>
          <p:cNvSpPr/>
          <p:nvPr/>
        </p:nvSpPr>
        <p:spPr>
          <a:xfrm>
            <a:off x="0" y="260648"/>
            <a:ext cx="9144000" cy="584775"/>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w="13462">
                  <a:solidFill>
                    <a:prstClr val="white"/>
                  </a:solidFill>
                  <a:prstDash val="solid"/>
                </a:ln>
                <a:solidFill>
                  <a:prstClr val="black"/>
                </a:solidFill>
                <a:effectLst>
                  <a:outerShdw dist="38100" dir="2700000" algn="bl" rotWithShape="0">
                    <a:srgbClr val="4BACC6"/>
                  </a:outerShdw>
                </a:effectLst>
                <a:uLnTx/>
                <a:uFillTx/>
              </a:rPr>
              <a:t>O lugar de fala de esta série de estudos</a:t>
            </a:r>
          </a:p>
        </p:txBody>
      </p:sp>
      <p:sp>
        <p:nvSpPr>
          <p:cNvPr id="2" name="Retângulo 1">
            <a:extLst>
              <a:ext uri="{FF2B5EF4-FFF2-40B4-BE49-F238E27FC236}">
                <a16:creationId xmlns:a16="http://schemas.microsoft.com/office/drawing/2014/main" id="{347A5B15-644F-4E5B-9979-B89B480D6F3E}"/>
              </a:ext>
            </a:extLst>
          </p:cNvPr>
          <p:cNvSpPr/>
          <p:nvPr/>
        </p:nvSpPr>
        <p:spPr>
          <a:xfrm>
            <a:off x="68578" y="845423"/>
            <a:ext cx="9006841" cy="3970318"/>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a:ln>
                  <a:noFill/>
                </a:ln>
                <a:solidFill>
                  <a:prstClr val="black"/>
                </a:solidFill>
                <a:effectLst/>
                <a:uLnTx/>
                <a:uFillTx/>
              </a:rPr>
              <a:t>Hoje começa uma nova série de estudos bíblicos com uma temática anti-racista e decolonial. É um grande desafio que não pretende ser nada definitivo - até porque tem outros estudos neste sentido feitos a partir da própria experiência do povo negro - mas um ensaio crítico, desconstrutor e esperançoso que busca contribuir na libertação de pressupostos discriminatórios que excluem e invisibilizam a presença e a vida das pessoas negras na construção econômica, social, política e civilizatória.</a:t>
            </a:r>
            <a:endParaRPr kumimoji="0" lang="pt-BR" sz="2800" b="1" i="0" u="none" strike="noStrike" kern="0" cap="none" spc="0" normalizeH="0" baseline="0" noProof="0" dirty="0">
              <a:ln>
                <a:noFill/>
              </a:ln>
              <a:solidFill>
                <a:prstClr val="black"/>
              </a:solidFill>
              <a:effectLst/>
              <a:uLnTx/>
              <a:uFillTx/>
            </a:endParaRPr>
          </a:p>
        </p:txBody>
      </p:sp>
      <p:sp>
        <p:nvSpPr>
          <p:cNvPr id="3" name="Retângulo 2">
            <a:extLst>
              <a:ext uri="{FF2B5EF4-FFF2-40B4-BE49-F238E27FC236}">
                <a16:creationId xmlns:a16="http://schemas.microsoft.com/office/drawing/2014/main" id="{7FBD0605-C1B2-4934-AF85-BA2DDD2A85B3}"/>
              </a:ext>
            </a:extLst>
          </p:cNvPr>
          <p:cNvSpPr/>
          <p:nvPr/>
        </p:nvSpPr>
        <p:spPr>
          <a:xfrm>
            <a:off x="148586" y="4781470"/>
            <a:ext cx="8846821" cy="1815882"/>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black"/>
                </a:solidFill>
                <a:effectLst/>
                <a:uLnTx/>
                <a:uFillTx/>
              </a:rPr>
              <a:t>Assim, assumo esta pauta como um compromisso </a:t>
            </a:r>
            <a:r>
              <a:rPr kumimoji="0" lang="pt-BR" sz="2800" b="1" i="0" u="none" strike="noStrike" kern="0" cap="none" spc="0" normalizeH="0" baseline="0" noProof="0" dirty="0" err="1">
                <a:ln>
                  <a:noFill/>
                </a:ln>
                <a:solidFill>
                  <a:prstClr val="black"/>
                </a:solidFill>
                <a:effectLst/>
                <a:uLnTx/>
                <a:uFillTx/>
              </a:rPr>
              <a:t>anti-racista</a:t>
            </a:r>
            <a:r>
              <a:rPr kumimoji="0" lang="pt-BR" sz="2800" b="1" i="0" u="none" strike="noStrike" kern="0" cap="none" spc="0" normalizeH="0" baseline="0" noProof="0" dirty="0">
                <a:ln>
                  <a:noFill/>
                </a:ln>
                <a:solidFill>
                  <a:prstClr val="black"/>
                </a:solidFill>
                <a:effectLst/>
                <a:uLnTx/>
                <a:uFillTx/>
              </a:rPr>
              <a:t> reconhecendo-me como homem não negro, que entende que afirmar a necessidade de descolonizar as teologias é uma tarefa urgente e necessária.</a:t>
            </a:r>
          </a:p>
        </p:txBody>
      </p:sp>
    </p:spTree>
    <p:extLst>
      <p:ext uri="{BB962C8B-B14F-4D97-AF65-F5344CB8AC3E}">
        <p14:creationId xmlns:p14="http://schemas.microsoft.com/office/powerpoint/2010/main" val="4285500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Imagem 6" descr="Uma imagem contendo texto&#10;&#10;Descrição gerada automaticamente">
            <a:extLst>
              <a:ext uri="{FF2B5EF4-FFF2-40B4-BE49-F238E27FC236}">
                <a16:creationId xmlns:a16="http://schemas.microsoft.com/office/drawing/2014/main" id="{2D1A360A-607B-426E-856C-D9A48C660CE4}"/>
              </a:ext>
            </a:extLst>
          </p:cNvPr>
          <p:cNvPicPr>
            <a:picLocks noChangeAspect="1"/>
          </p:cNvPicPr>
          <p:nvPr/>
        </p:nvPicPr>
        <p:blipFill>
          <a:blip r:embed="rId2">
            <a:alphaModFix amt="8000"/>
            <a:extLst>
              <a:ext uri="{28A0092B-C50C-407E-A947-70E740481C1C}">
                <a14:useLocalDpi xmlns:a14="http://schemas.microsoft.com/office/drawing/2010/main" val="0"/>
              </a:ext>
            </a:extLst>
          </a:blip>
          <a:stretch>
            <a:fillRect/>
          </a:stretch>
        </p:blipFill>
        <p:spPr>
          <a:xfrm>
            <a:off x="2147789" y="-426720"/>
            <a:ext cx="4848421" cy="7096080"/>
          </a:xfrm>
          <a:prstGeom prst="rect">
            <a:avLst/>
          </a:prstGeom>
        </p:spPr>
      </p:pic>
      <p:sp>
        <p:nvSpPr>
          <p:cNvPr id="8" name="Título 1">
            <a:extLst>
              <a:ext uri="{FF2B5EF4-FFF2-40B4-BE49-F238E27FC236}">
                <a16:creationId xmlns:a16="http://schemas.microsoft.com/office/drawing/2014/main" id="{BD92FA7C-4BEC-4B1B-9658-B1D8D9F24AC7}"/>
              </a:ext>
            </a:extLst>
          </p:cNvPr>
          <p:cNvSpPr txBox="1">
            <a:spLocks/>
          </p:cNvSpPr>
          <p:nvPr/>
        </p:nvSpPr>
        <p:spPr>
          <a:xfrm>
            <a:off x="467544" y="26064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800">
                <a:latin typeface="Arial Black" panose="020B0A04020102020204" pitchFamily="34" charset="0"/>
              </a:rPr>
              <a:t>A questão da cor da pele (a partir da dicotomia racista branca ou negra)</a:t>
            </a:r>
            <a:endParaRPr lang="pt-BR" sz="2800" dirty="0">
              <a:latin typeface="Arial Black" panose="020B0A04020102020204" pitchFamily="34" charset="0"/>
            </a:endParaRPr>
          </a:p>
        </p:txBody>
      </p:sp>
      <p:sp>
        <p:nvSpPr>
          <p:cNvPr id="9" name="Espaço Reservado para Conteúdo 2">
            <a:extLst>
              <a:ext uri="{FF2B5EF4-FFF2-40B4-BE49-F238E27FC236}">
                <a16:creationId xmlns:a16="http://schemas.microsoft.com/office/drawing/2014/main" id="{F1DE3D1F-C612-438D-BF58-9845B712FA16}"/>
              </a:ext>
            </a:extLst>
          </p:cNvPr>
          <p:cNvSpPr txBox="1">
            <a:spLocks/>
          </p:cNvSpPr>
          <p:nvPr/>
        </p:nvSpPr>
        <p:spPr>
          <a:xfrm>
            <a:off x="14744" y="1268760"/>
            <a:ext cx="8946375" cy="5400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just"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pt-BR" sz="3400" b="1" i="0" u="none" strike="noStrike" kern="120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Manchas brancas na pele eram sinal de doença, o que também indica que a pele das pessoas não era tão “branca” (Levítico 13.4,6,38).</a:t>
            </a:r>
          </a:p>
          <a:p>
            <a:pPr marL="342900" marR="0" lvl="0" indent="-342900" algn="just"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pt-BR" sz="3400" b="1" i="0" u="none" strike="noStrike" kern="120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Moisés casa com um mulher Cusita (Estíope), evidentemente negra, o que provocou uma reação xenófoba de Araão e Miriam (não por ser negra, embora Miriam, como castigo, ficou com a pele leprosa “como a neve” (Números 12.1,11-12).</a:t>
            </a:r>
            <a:endParaRPr kumimoji="0" lang="pt-BR" sz="34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2449737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Imagem 6" descr="Uma imagem contendo texto&#10;&#10;Descrição gerada automaticamente">
            <a:extLst>
              <a:ext uri="{FF2B5EF4-FFF2-40B4-BE49-F238E27FC236}">
                <a16:creationId xmlns:a16="http://schemas.microsoft.com/office/drawing/2014/main" id="{2D1A360A-607B-426E-856C-D9A48C660CE4}"/>
              </a:ext>
            </a:extLst>
          </p:cNvPr>
          <p:cNvPicPr>
            <a:picLocks noChangeAspect="1"/>
          </p:cNvPicPr>
          <p:nvPr/>
        </p:nvPicPr>
        <p:blipFill>
          <a:blip r:embed="rId2">
            <a:alphaModFix amt="8000"/>
            <a:extLst>
              <a:ext uri="{28A0092B-C50C-407E-A947-70E740481C1C}">
                <a14:useLocalDpi xmlns:a14="http://schemas.microsoft.com/office/drawing/2010/main" val="0"/>
              </a:ext>
            </a:extLst>
          </a:blip>
          <a:stretch>
            <a:fillRect/>
          </a:stretch>
        </p:blipFill>
        <p:spPr>
          <a:xfrm>
            <a:off x="2147789" y="274638"/>
            <a:ext cx="4848421" cy="7096080"/>
          </a:xfrm>
          <a:prstGeom prst="rect">
            <a:avLst/>
          </a:prstGeom>
        </p:spPr>
      </p:pic>
      <p:sp>
        <p:nvSpPr>
          <p:cNvPr id="5" name="Título 1">
            <a:extLst>
              <a:ext uri="{FF2B5EF4-FFF2-40B4-BE49-F238E27FC236}">
                <a16:creationId xmlns:a16="http://schemas.microsoft.com/office/drawing/2014/main" id="{A47AAA0D-596D-4D86-AEC2-9F2F0D418D22}"/>
              </a:ext>
            </a:extLst>
          </p:cNvPr>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a:latin typeface="Arial Black" panose="020B0A04020102020204" pitchFamily="34" charset="0"/>
              </a:rPr>
              <a:t>A beleza da pele negra!</a:t>
            </a:r>
            <a:endParaRPr lang="pt-BR" dirty="0">
              <a:latin typeface="Arial Black" panose="020B0A04020102020204" pitchFamily="34" charset="0"/>
            </a:endParaRPr>
          </a:p>
        </p:txBody>
      </p:sp>
      <p:sp>
        <p:nvSpPr>
          <p:cNvPr id="6" name="Espaço Reservado para Conteúdo 2">
            <a:extLst>
              <a:ext uri="{FF2B5EF4-FFF2-40B4-BE49-F238E27FC236}">
                <a16:creationId xmlns:a16="http://schemas.microsoft.com/office/drawing/2014/main" id="{65AB40AE-57E7-4AD9-B2E7-A8713C81D301}"/>
              </a:ext>
            </a:extLst>
          </p:cNvPr>
          <p:cNvSpPr txBox="1">
            <a:spLocks/>
          </p:cNvSpPr>
          <p:nvPr/>
        </p:nvSpPr>
        <p:spPr>
          <a:xfrm>
            <a:off x="251520" y="1203960"/>
            <a:ext cx="8640960" cy="3117735"/>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pt-BR" sz="3200" b="1" i="0" u="none" strike="noStrike" kern="1200" cap="none" spc="0" normalizeH="0" baseline="0" noProof="0">
                <a:ln>
                  <a:noFill/>
                </a:ln>
                <a:solidFill>
                  <a:srgbClr val="000000"/>
                </a:solidFill>
                <a:effectLst/>
                <a:uLnTx/>
                <a:uFillTx/>
                <a:latin typeface="Times New Roman"/>
                <a:ea typeface="+mn-ea"/>
                <a:cs typeface="+mn-cs"/>
              </a:rPr>
              <a:t>Ai da terra que ensombreia com as suas asas, que está além dos rios da Etiópia.</a:t>
            </a:r>
            <a:br>
              <a:rPr kumimoji="0" lang="pt-BR" sz="3200" b="1" i="0" u="none" strike="noStrike" kern="1200" cap="none" spc="0" normalizeH="0" baseline="0" noProof="0">
                <a:ln>
                  <a:noFill/>
                </a:ln>
                <a:solidFill>
                  <a:sysClr val="windowText" lastClr="000000"/>
                </a:solidFill>
                <a:effectLst/>
                <a:uLnTx/>
                <a:uFillTx/>
                <a:latin typeface="Calibri"/>
                <a:ea typeface="+mn-ea"/>
                <a:cs typeface="+mn-cs"/>
              </a:rPr>
            </a:br>
            <a:r>
              <a:rPr kumimoji="0" lang="pt-BR" sz="3200" b="1" i="0" u="none" strike="noStrike" kern="1200" cap="none" spc="0" normalizeH="0" baseline="0" noProof="0">
                <a:ln>
                  <a:noFill/>
                </a:ln>
                <a:solidFill>
                  <a:srgbClr val="000000"/>
                </a:solidFill>
                <a:effectLst/>
                <a:uLnTx/>
                <a:uFillTx/>
                <a:latin typeface="Times New Roman"/>
                <a:ea typeface="+mn-ea"/>
                <a:cs typeface="+mn-cs"/>
              </a:rPr>
              <a:t>Que envia embaixadores por mar em navios de junco sobre as águas, dizendo: Ide, mensageiros velozes, a um povo de elevada estatura e </a:t>
            </a:r>
            <a:r>
              <a:rPr kumimoji="0" lang="pt-BR" sz="3200" b="1" i="0" u="sng" strike="noStrike" kern="1200" cap="none" spc="0" normalizeH="0" baseline="0" noProof="0">
                <a:ln>
                  <a:noFill/>
                </a:ln>
                <a:solidFill>
                  <a:srgbClr val="000000"/>
                </a:solidFill>
                <a:effectLst/>
                <a:uLnTx/>
                <a:uFillTx/>
                <a:latin typeface="Times New Roman"/>
                <a:ea typeface="+mn-ea"/>
                <a:cs typeface="+mn-cs"/>
              </a:rPr>
              <a:t>de pele lisa/brunida/brilhante</a:t>
            </a:r>
            <a:r>
              <a:rPr kumimoji="0" lang="pt-BR" sz="3200" b="1" i="0" u="none" strike="noStrike" kern="1200" cap="none" spc="0" normalizeH="0" baseline="0" noProof="0">
                <a:ln>
                  <a:noFill/>
                </a:ln>
                <a:solidFill>
                  <a:srgbClr val="000000"/>
                </a:solidFill>
                <a:effectLst/>
                <a:uLnTx/>
                <a:uFillTx/>
                <a:latin typeface="Times New Roman"/>
                <a:ea typeface="+mn-ea"/>
                <a:cs typeface="+mn-cs"/>
              </a:rPr>
              <a:t>; a um povo terrível desde o seu princípio; a uma nação forte e esmagadora, cuja terra os rios dividem. </a:t>
            </a:r>
            <a:r>
              <a:rPr kumimoji="0" lang="pt-BR" sz="3200" b="1" i="0" u="none" strike="noStrike" kern="1200" cap="none" spc="0" normalizeH="0" baseline="0" noProof="0">
                <a:ln>
                  <a:noFill/>
                </a:ln>
                <a:solidFill>
                  <a:sysClr val="windowText" lastClr="000000"/>
                </a:solidFill>
                <a:effectLst/>
                <a:uLnTx/>
                <a:uFillTx/>
                <a:latin typeface="Times New Roman"/>
                <a:ea typeface="+mn-ea"/>
                <a:cs typeface="+mn-cs"/>
              </a:rPr>
              <a:t>Isaías  18.1-2</a:t>
            </a:r>
            <a:endParaRPr kumimoji="0" lang="pt-BR" sz="3200" b="1"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0" name="CaixaDeTexto 9">
            <a:extLst>
              <a:ext uri="{FF2B5EF4-FFF2-40B4-BE49-F238E27FC236}">
                <a16:creationId xmlns:a16="http://schemas.microsoft.com/office/drawing/2014/main" id="{7F37A6CC-2670-4853-89ED-70AD27DDB456}"/>
              </a:ext>
            </a:extLst>
          </p:cNvPr>
          <p:cNvSpPr txBox="1"/>
          <p:nvPr/>
        </p:nvSpPr>
        <p:spPr>
          <a:xfrm>
            <a:off x="251520" y="4293096"/>
            <a:ext cx="8640960" cy="1938992"/>
          </a:xfrm>
          <a:prstGeom prst="rect">
            <a:avLst/>
          </a:prstGeom>
          <a:noFill/>
        </p:spPr>
        <p:txBody>
          <a:bodyPr wrap="square" rtlCol="0">
            <a:spAutoFit/>
          </a:bodyPr>
          <a:lstStyle/>
          <a:p>
            <a:pPr algn="just" defTabSz="914400"/>
            <a:r>
              <a:rPr lang="pt-BR" sz="2400" dirty="0">
                <a:solidFill>
                  <a:prstClr val="black"/>
                </a:solidFill>
                <a:latin typeface="Cooper Black" panose="0208090404030B020404" pitchFamily="18" charset="0"/>
              </a:rPr>
              <a:t>Em nenhum lugar do Primeiro Testamento se fala de “pele negra” e sim de “pele brilhante” , característica notada entre as pessoas Etíopes (Cus). Portanto, este tipo de pele era considerada “bela” ou chamativa, não por ser mais escura, mas por ser mais brilhante! </a:t>
            </a:r>
          </a:p>
        </p:txBody>
      </p:sp>
    </p:spTree>
    <p:extLst>
      <p:ext uri="{BB962C8B-B14F-4D97-AF65-F5344CB8AC3E}">
        <p14:creationId xmlns:p14="http://schemas.microsoft.com/office/powerpoint/2010/main" val="2011578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tângulo 1"/>
          <p:cNvSpPr/>
          <p:nvPr/>
        </p:nvSpPr>
        <p:spPr>
          <a:xfrm>
            <a:off x="251520" y="802446"/>
            <a:ext cx="4320480"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black"/>
                </a:solidFill>
                <a:effectLst/>
                <a:uLnTx/>
                <a:uFillTx/>
                <a:latin typeface="Roboto"/>
                <a:ea typeface="+mn-ea"/>
                <a:cs typeface="+mn-cs"/>
              </a:rPr>
              <a:t>Então vieram os pastores, e expulsaram-nas dali; Moisés, porém, levantou-se e defendeu-as, e deu de beber ao rebanho. E voltando elas a Reuel seu pai, ele disse: Por que hoje tornastes tão depressa?</a:t>
            </a:r>
            <a:br>
              <a:rPr kumimoji="0" lang="pt-BR" sz="2400" b="1" i="0" u="none" strike="noStrike" kern="1200" cap="none" spc="0" normalizeH="0" baseline="0" noProof="0" dirty="0">
                <a:ln>
                  <a:noFill/>
                </a:ln>
                <a:solidFill>
                  <a:prstClr val="black"/>
                </a:solidFill>
                <a:effectLst/>
                <a:uLnTx/>
                <a:uFillTx/>
                <a:latin typeface="Calibri"/>
                <a:ea typeface="+mn-ea"/>
                <a:cs typeface="+mn-cs"/>
              </a:rPr>
            </a:br>
            <a:r>
              <a:rPr kumimoji="0" lang="pt-BR" sz="2400" b="1" i="0" u="none" strike="noStrike" kern="1200" cap="none" spc="0" normalizeH="0" baseline="0" noProof="0" dirty="0">
                <a:ln>
                  <a:noFill/>
                </a:ln>
                <a:solidFill>
                  <a:prstClr val="black"/>
                </a:solidFill>
                <a:effectLst/>
                <a:uLnTx/>
                <a:uFillTx/>
                <a:latin typeface="Roboto"/>
                <a:ea typeface="+mn-ea"/>
                <a:cs typeface="+mn-cs"/>
              </a:rPr>
              <a:t>E elas disseram: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1" i="0" u="sng" strike="noStrike" kern="1200" cap="none" spc="0" normalizeH="0" baseline="0" noProof="0" dirty="0">
                <a:ln>
                  <a:noFill/>
                </a:ln>
                <a:solidFill>
                  <a:prstClr val="black"/>
                </a:solidFill>
                <a:effectLst/>
                <a:uLnTx/>
                <a:uFillTx/>
                <a:latin typeface="Roboto"/>
                <a:ea typeface="+mn-ea"/>
                <a:cs typeface="+mn-cs"/>
              </a:rPr>
              <a:t>Um homem egípcio </a:t>
            </a:r>
            <a:r>
              <a:rPr kumimoji="0" lang="pt-BR" sz="2400" b="1" i="0" u="none" strike="noStrike" kern="1200" cap="none" spc="0" normalizeH="0" baseline="0" noProof="0" dirty="0">
                <a:ln>
                  <a:noFill/>
                </a:ln>
                <a:solidFill>
                  <a:prstClr val="black"/>
                </a:solidFill>
                <a:effectLst/>
                <a:uLnTx/>
                <a:uFillTx/>
                <a:latin typeface="Roboto"/>
                <a:ea typeface="+mn-ea"/>
                <a:cs typeface="+mn-cs"/>
              </a:rPr>
              <a:t>nos livrou da mão dos pastores; e também nos tirou água em abundância, e deu de beber ao rebanho. Êxodo 2.17-19</a:t>
            </a:r>
            <a:endParaRPr kumimoji="0" lang="pt-BR" sz="2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50" name="Picture 2" descr="Resultado de imagem para homem egÃ­pcio anti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505052"/>
            <a:ext cx="3960440" cy="6020292"/>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467544" y="188640"/>
            <a:ext cx="82809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Moisés, o egípcio.</a:t>
            </a:r>
          </a:p>
        </p:txBody>
      </p:sp>
      <p:pic>
        <p:nvPicPr>
          <p:cNvPr id="4" name="Imagem 3">
            <a:extLst>
              <a:ext uri="{FF2B5EF4-FFF2-40B4-BE49-F238E27FC236}">
                <a16:creationId xmlns:a16="http://schemas.microsoft.com/office/drawing/2014/main" id="{28975F31-10D8-4E3B-843B-1F6E40B75647}"/>
              </a:ext>
            </a:extLst>
          </p:cNvPr>
          <p:cNvPicPr>
            <a:picLocks noChangeAspect="1"/>
          </p:cNvPicPr>
          <p:nvPr/>
        </p:nvPicPr>
        <p:blipFill>
          <a:blip r:embed="rId3"/>
          <a:stretch>
            <a:fillRect/>
          </a:stretch>
        </p:blipFill>
        <p:spPr>
          <a:xfrm>
            <a:off x="7791449" y="188640"/>
            <a:ext cx="1140051" cy="1548518"/>
          </a:xfrm>
          <a:prstGeom prst="rect">
            <a:avLst/>
          </a:prstGeom>
        </p:spPr>
      </p:pic>
    </p:spTree>
    <p:extLst>
      <p:ext uri="{BB962C8B-B14F-4D97-AF65-F5344CB8AC3E}">
        <p14:creationId xmlns:p14="http://schemas.microsoft.com/office/powerpoint/2010/main" val="2202940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A72B132-64A5-4826-B202-86A8568EC22C}"/>
              </a:ext>
            </a:extLst>
          </p:cNvPr>
          <p:cNvSpPr/>
          <p:nvPr/>
        </p:nvSpPr>
        <p:spPr>
          <a:xfrm>
            <a:off x="457200" y="685800"/>
            <a:ext cx="6172200" cy="4525963"/>
          </a:xfrm>
          <a:prstGeom prst="rect">
            <a:avLst/>
          </a:prstGeom>
        </p:spPr>
        <p:txBody>
          <a:bodyPr vert="horz" lIns="91440" tIns="45720" rIns="91440" bIns="45720" rtlCol="0">
            <a:noAutofit/>
          </a:bodyPr>
          <a:lstStyle/>
          <a:p>
            <a:pPr marL="0" marR="0" lvl="0" indent="0" defTabSz="914400" fontAlgn="auto">
              <a:spcBef>
                <a:spcPct val="20000"/>
              </a:spcBef>
              <a:spcAft>
                <a:spcPts val="0"/>
              </a:spcAft>
              <a:buClrTx/>
              <a:buSzTx/>
              <a:buFont typeface="Arial" panose="020B0604020202020204" pitchFamily="34" charset="0"/>
              <a:buNone/>
              <a:tabLst/>
              <a:defRPr/>
            </a:pPr>
            <a:r>
              <a:rPr kumimoji="0" lang="pt-BR" sz="4000" b="1" i="0" u="none" strike="noStrike" cap="none" spc="0" normalizeH="0" baseline="0" noProof="0" dirty="0">
                <a:ln w="9525">
                  <a:solidFill>
                    <a:prstClr val="white"/>
                  </a:solidFill>
                  <a:prstDash val="solid"/>
                </a:ln>
                <a:effectLst>
                  <a:outerShdw blurRad="12700" dist="38100" dir="2700000" algn="tl" rotWithShape="0">
                    <a:prstClr val="white">
                      <a:lumMod val="50000"/>
                    </a:prstClr>
                  </a:outerShdw>
                </a:effectLst>
                <a:uLnTx/>
                <a:uFillTx/>
              </a:rPr>
              <a:t>Quais são as bases da</a:t>
            </a:r>
          </a:p>
          <a:p>
            <a:pPr marL="0" marR="0" lvl="0" indent="0" defTabSz="914400" fontAlgn="auto">
              <a:spcBef>
                <a:spcPct val="20000"/>
              </a:spcBef>
              <a:spcAft>
                <a:spcPts val="0"/>
              </a:spcAft>
              <a:buClrTx/>
              <a:buSzTx/>
              <a:buFont typeface="Arial" panose="020B0604020202020204" pitchFamily="34" charset="0"/>
              <a:buNone/>
              <a:tabLst/>
              <a:defRPr/>
            </a:pPr>
            <a:r>
              <a:rPr kumimoji="0" lang="pt-BR" sz="4000" b="1" i="0" u="none" strike="noStrike" cap="none" spc="0" normalizeH="0" baseline="0" noProof="0" dirty="0">
                <a:ln w="9525">
                  <a:solidFill>
                    <a:prstClr val="white"/>
                  </a:solidFill>
                  <a:prstDash val="solid"/>
                </a:ln>
                <a:effectLst>
                  <a:outerShdw blurRad="12700" dist="38100" dir="2700000" algn="tl" rotWithShape="0">
                    <a:prstClr val="white">
                      <a:lumMod val="50000"/>
                    </a:prstClr>
                  </a:outerShdw>
                </a:effectLst>
                <a:uLnTx/>
                <a:uFillTx/>
              </a:rPr>
              <a:t>interpretação racista</a:t>
            </a:r>
          </a:p>
          <a:p>
            <a:pPr marL="0" marR="0" lvl="0" indent="0" defTabSz="914400" fontAlgn="auto">
              <a:spcBef>
                <a:spcPct val="20000"/>
              </a:spcBef>
              <a:spcAft>
                <a:spcPts val="0"/>
              </a:spcAft>
              <a:buClrTx/>
              <a:buSzTx/>
              <a:buFont typeface="Arial" panose="020B0604020202020204" pitchFamily="34" charset="0"/>
              <a:buNone/>
              <a:tabLst/>
              <a:defRPr/>
            </a:pPr>
            <a:r>
              <a:rPr kumimoji="0" lang="pt-BR" sz="4000" b="1" i="0" u="none" strike="noStrike" cap="none" spc="0" normalizeH="0" baseline="0" noProof="0" dirty="0">
                <a:ln w="9525">
                  <a:solidFill>
                    <a:prstClr val="white"/>
                  </a:solidFill>
                  <a:prstDash val="solid"/>
                </a:ln>
                <a:effectLst>
                  <a:outerShdw blurRad="12700" dist="38100" dir="2700000" algn="tl" rotWithShape="0">
                    <a:prstClr val="white">
                      <a:lumMod val="50000"/>
                    </a:prstClr>
                  </a:outerShdw>
                </a:effectLst>
                <a:uLnTx/>
                <a:uFillTx/>
              </a:rPr>
              <a:t>e colonialista que vinculou</a:t>
            </a:r>
          </a:p>
          <a:p>
            <a:pPr marL="0" marR="0" lvl="0" indent="0" defTabSz="914400" fontAlgn="auto">
              <a:spcBef>
                <a:spcPct val="20000"/>
              </a:spcBef>
              <a:spcAft>
                <a:spcPts val="0"/>
              </a:spcAft>
              <a:buClrTx/>
              <a:buSzTx/>
              <a:buFont typeface="Arial" panose="020B0604020202020204" pitchFamily="34" charset="0"/>
              <a:buNone/>
              <a:tabLst/>
              <a:defRPr/>
            </a:pPr>
            <a:r>
              <a:rPr kumimoji="0" lang="pt-BR" sz="4000" b="1" i="0" u="none" strike="noStrike" cap="none" spc="0" normalizeH="0" baseline="0" noProof="0" dirty="0">
                <a:ln w="9525">
                  <a:solidFill>
                    <a:prstClr val="white"/>
                  </a:solidFill>
                  <a:prstDash val="solid"/>
                </a:ln>
                <a:effectLst>
                  <a:outerShdw blurRad="12700" dist="38100" dir="2700000" algn="tl" rotWithShape="0">
                    <a:prstClr val="white">
                      <a:lumMod val="50000"/>
                    </a:prstClr>
                  </a:outerShdw>
                </a:effectLst>
                <a:uLnTx/>
                <a:uFillTx/>
              </a:rPr>
              <a:t>negritude/africanidade a</a:t>
            </a:r>
          </a:p>
          <a:p>
            <a:pPr marL="0" marR="0" lvl="0" indent="0" defTabSz="914400" fontAlgn="auto">
              <a:spcBef>
                <a:spcPct val="20000"/>
              </a:spcBef>
              <a:spcAft>
                <a:spcPts val="0"/>
              </a:spcAft>
              <a:buClrTx/>
              <a:buSzTx/>
              <a:buFont typeface="Arial" panose="020B0604020202020204" pitchFamily="34" charset="0"/>
              <a:buNone/>
              <a:tabLst/>
              <a:defRPr/>
            </a:pPr>
            <a:r>
              <a:rPr kumimoji="0" lang="pt-BR" sz="4000" b="1" i="0" u="none" strike="noStrike" cap="none" spc="0" normalizeH="0" baseline="0" noProof="0" dirty="0">
                <a:ln w="9525">
                  <a:solidFill>
                    <a:prstClr val="white"/>
                  </a:solidFill>
                  <a:prstDash val="solid"/>
                </a:ln>
                <a:effectLst>
                  <a:outerShdw blurRad="12700" dist="38100" dir="2700000" algn="tl" rotWithShape="0">
                    <a:prstClr val="white">
                      <a:lumMod val="50000"/>
                    </a:prstClr>
                  </a:outerShdw>
                </a:effectLst>
                <a:uLnTx/>
                <a:uFillTx/>
              </a:rPr>
              <a:t>escravidão? </a:t>
            </a:r>
          </a:p>
        </p:txBody>
      </p:sp>
      <p:pic>
        <p:nvPicPr>
          <p:cNvPr id="5" name="Imagem 4">
            <a:extLst>
              <a:ext uri="{FF2B5EF4-FFF2-40B4-BE49-F238E27FC236}">
                <a16:creationId xmlns:a16="http://schemas.microsoft.com/office/drawing/2014/main" id="{5A8B83D7-4B98-4E75-AB96-CA40CB5BF8FC}"/>
              </a:ext>
            </a:extLst>
          </p:cNvPr>
          <p:cNvPicPr>
            <a:picLocks noChangeAspect="1"/>
          </p:cNvPicPr>
          <p:nvPr/>
        </p:nvPicPr>
        <p:blipFill>
          <a:blip r:embed="rId2"/>
          <a:stretch>
            <a:fillRect/>
          </a:stretch>
        </p:blipFill>
        <p:spPr>
          <a:xfrm>
            <a:off x="6629400" y="3429000"/>
            <a:ext cx="2346960" cy="3187848"/>
          </a:xfrm>
          <a:prstGeom prst="rect">
            <a:avLst/>
          </a:prstGeom>
        </p:spPr>
      </p:pic>
    </p:spTree>
    <p:extLst>
      <p:ext uri="{BB962C8B-B14F-4D97-AF65-F5344CB8AC3E}">
        <p14:creationId xmlns:p14="http://schemas.microsoft.com/office/powerpoint/2010/main" val="4265785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Imagem 6" descr="Uma imagem contendo texto&#10;&#10;Descrição gerada automaticamente">
            <a:extLst>
              <a:ext uri="{FF2B5EF4-FFF2-40B4-BE49-F238E27FC236}">
                <a16:creationId xmlns:a16="http://schemas.microsoft.com/office/drawing/2014/main" id="{2D1A360A-607B-426E-856C-D9A48C660CE4}"/>
              </a:ext>
            </a:extLst>
          </p:cNvPr>
          <p:cNvPicPr>
            <a:picLocks noChangeAspect="1"/>
          </p:cNvPicPr>
          <p:nvPr/>
        </p:nvPicPr>
        <p:blipFill>
          <a:blip r:embed="rId2">
            <a:alphaModFix amt="8000"/>
            <a:extLst>
              <a:ext uri="{28A0092B-C50C-407E-A947-70E740481C1C}">
                <a14:useLocalDpi xmlns:a14="http://schemas.microsoft.com/office/drawing/2010/main" val="0"/>
              </a:ext>
            </a:extLst>
          </a:blip>
          <a:stretch>
            <a:fillRect/>
          </a:stretch>
        </p:blipFill>
        <p:spPr>
          <a:xfrm>
            <a:off x="2147789" y="274638"/>
            <a:ext cx="4848421" cy="7096080"/>
          </a:xfrm>
          <a:prstGeom prst="rect">
            <a:avLst/>
          </a:prstGeom>
        </p:spPr>
      </p:pic>
      <p:sp>
        <p:nvSpPr>
          <p:cNvPr id="8" name="CaixaDeTexto 7">
            <a:extLst>
              <a:ext uri="{FF2B5EF4-FFF2-40B4-BE49-F238E27FC236}">
                <a16:creationId xmlns:a16="http://schemas.microsoft.com/office/drawing/2014/main" id="{B5347395-2922-4C94-9B9E-83D54E51ECB4}"/>
              </a:ext>
            </a:extLst>
          </p:cNvPr>
          <p:cNvSpPr txBox="1"/>
          <p:nvPr/>
        </p:nvSpPr>
        <p:spPr>
          <a:xfrm>
            <a:off x="323528" y="260648"/>
            <a:ext cx="8424936" cy="1077218"/>
          </a:xfrm>
          <a:prstGeom prst="rect">
            <a:avLst/>
          </a:prstGeom>
          <a:noFill/>
        </p:spPr>
        <p:txBody>
          <a:bodyPr wrap="square" rtlCol="0">
            <a:spAutoFit/>
          </a:bodyPr>
          <a:lstStyle/>
          <a:p>
            <a:pPr algn="ctr" defTabSz="914400"/>
            <a:r>
              <a:rPr lang="pt-BR" sz="3200" b="1" dirty="0">
                <a:solidFill>
                  <a:prstClr val="black"/>
                </a:solidFill>
                <a:effectLst>
                  <a:outerShdw blurRad="38100" dist="38100" dir="2700000" algn="tl">
                    <a:srgbClr val="000000">
                      <a:alpha val="43137"/>
                    </a:srgbClr>
                  </a:outerShdw>
                </a:effectLst>
                <a:latin typeface="Arial Black" panose="020B0A04020102020204" pitchFamily="34" charset="0"/>
              </a:rPr>
              <a:t>A ligação racista entre negritude e escravidão</a:t>
            </a:r>
          </a:p>
        </p:txBody>
      </p:sp>
      <p:sp>
        <p:nvSpPr>
          <p:cNvPr id="9" name="CaixaDeTexto 8">
            <a:extLst>
              <a:ext uri="{FF2B5EF4-FFF2-40B4-BE49-F238E27FC236}">
                <a16:creationId xmlns:a16="http://schemas.microsoft.com/office/drawing/2014/main" id="{4D412DE7-ABBC-48E0-BC30-62F443849B04}"/>
              </a:ext>
            </a:extLst>
          </p:cNvPr>
          <p:cNvSpPr txBox="1"/>
          <p:nvPr/>
        </p:nvSpPr>
        <p:spPr>
          <a:xfrm>
            <a:off x="323528" y="1717536"/>
            <a:ext cx="8640960" cy="483209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2800" b="0" i="0" u="none" strike="noStrike" kern="0" cap="none" spc="0" normalizeH="0" baseline="0" noProof="0" dirty="0">
                <a:ln>
                  <a:noFill/>
                </a:ln>
                <a:solidFill>
                  <a:prstClr val="black"/>
                </a:solidFill>
                <a:effectLst/>
                <a:uLnTx/>
                <a:uFillTx/>
                <a:latin typeface="Bodoni MT Black" panose="02070A03080606020203" pitchFamily="18" charset="0"/>
                <a:cs typeface="Arial" panose="020B0604020202020204" pitchFamily="34" charset="0"/>
              </a:rPr>
              <a:t>Não há uma ligação direta na Bíblia entre cor de pele e escravidão. A escravidão helenista 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2800" b="0" i="0" u="none" strike="noStrike" kern="0" cap="none" spc="0" normalizeH="0" baseline="0" noProof="0" dirty="0">
                <a:ln>
                  <a:noFill/>
                </a:ln>
                <a:solidFill>
                  <a:prstClr val="black"/>
                </a:solidFill>
                <a:effectLst/>
                <a:uLnTx/>
                <a:uFillTx/>
                <a:latin typeface="Bodoni MT Black" panose="02070A03080606020203" pitchFamily="18" charset="0"/>
                <a:cs typeface="Arial" panose="020B0604020202020204" pitchFamily="34" charset="0"/>
              </a:rPr>
              <a:t>Romana nasce da filosofia, especialmente, a aristotélica: </a:t>
            </a:r>
            <a:endParaRPr kumimoji="0" lang="pt-BR"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black"/>
                </a:solidFill>
                <a:effectLst/>
                <a:uLnTx/>
                <a:uFillTx/>
              </a:rPr>
              <a:t>Um ser que, por natureza, não pertence a si mesmo, mas a um outro, mesmo sendo homem (</a:t>
            </a:r>
            <a:r>
              <a:rPr kumimoji="0" lang="pt-BR" sz="2800" b="1" i="0" u="none" strike="noStrike" kern="0" cap="none" spc="0" normalizeH="0" baseline="0" noProof="0" dirty="0" err="1">
                <a:ln>
                  <a:noFill/>
                </a:ln>
                <a:solidFill>
                  <a:prstClr val="black"/>
                </a:solidFill>
                <a:effectLst/>
                <a:uLnTx/>
                <a:uFillTx/>
              </a:rPr>
              <a:t>ánthropos</a:t>
            </a:r>
            <a:r>
              <a:rPr kumimoji="0" lang="pt-BR" sz="2800" b="1" i="0" u="none" strike="noStrike" kern="0" cap="none" spc="0" normalizeH="0" baseline="0" noProof="0" dirty="0">
                <a:ln>
                  <a:noFill/>
                </a:ln>
                <a:solidFill>
                  <a:prstClr val="black"/>
                </a:solidFill>
                <a:effectLst/>
                <a:uLnTx/>
                <a:uFillTx/>
              </a:rPr>
              <a:t>), este é, por natureza, um escravo. Pertence a um outro que, mesmo sendo homem, é objeto de propriedade e instrumento ordenado à ação (</a:t>
            </a:r>
            <a:r>
              <a:rPr kumimoji="0" lang="pt-BR" sz="2800" b="1" i="0" u="none" strike="noStrike" kern="0" cap="none" spc="0" normalizeH="0" baseline="0" noProof="0" dirty="0" err="1">
                <a:ln>
                  <a:noFill/>
                </a:ln>
                <a:solidFill>
                  <a:prstClr val="black"/>
                </a:solidFill>
                <a:effectLst/>
                <a:uLnTx/>
                <a:uFillTx/>
              </a:rPr>
              <a:t>ógananon</a:t>
            </a:r>
            <a:r>
              <a:rPr kumimoji="0" lang="pt-BR" sz="2800" b="1" i="0" u="none" strike="noStrike" kern="0" cap="none" spc="0" normalizeH="0" baseline="0" noProof="0" dirty="0">
                <a:ln>
                  <a:noFill/>
                </a:ln>
                <a:solidFill>
                  <a:prstClr val="black"/>
                </a:solidFill>
                <a:effectLst/>
                <a:uLnTx/>
                <a:uFillTx/>
              </a:rPr>
              <a:t> </a:t>
            </a:r>
            <a:r>
              <a:rPr kumimoji="0" lang="pt-BR" sz="2800" b="1" i="0" u="none" strike="noStrike" kern="0" cap="none" spc="0" normalizeH="0" baseline="0" noProof="0" dirty="0" err="1">
                <a:ln>
                  <a:noFill/>
                </a:ln>
                <a:solidFill>
                  <a:prstClr val="black"/>
                </a:solidFill>
                <a:effectLst/>
                <a:uLnTx/>
                <a:uFillTx/>
              </a:rPr>
              <a:t>praktikón</a:t>
            </a:r>
            <a:r>
              <a:rPr kumimoji="0" lang="pt-BR" sz="2800" b="1" i="0" u="none" strike="noStrike" kern="0" cap="none" spc="0" normalizeH="0" baseline="0" noProof="0" dirty="0">
                <a:ln>
                  <a:noFill/>
                </a:ln>
                <a:solidFill>
                  <a:prstClr val="black"/>
                </a:solidFill>
                <a:effectLst/>
                <a:uLnTx/>
                <a:uFillTx/>
              </a:rPr>
              <a:t>) e separado (8 Pol., I, 5, 1254a 14-18). In: </a:t>
            </a:r>
            <a:r>
              <a:rPr kumimoji="0" lang="pt-BR" sz="2800" b="0" i="0" u="none" strike="noStrike" kern="0" cap="none" spc="0" normalizeH="0" baseline="0" noProof="0" dirty="0">
                <a:ln>
                  <a:noFill/>
                </a:ln>
                <a:solidFill>
                  <a:prstClr val="black"/>
                </a:solidFill>
                <a:effectLst/>
                <a:uLnTx/>
                <a:uFillTx/>
                <a:hlinkClick r:id="rId3"/>
              </a:rPr>
              <a:t>http://www.puc-rio.br/parcerias/</a:t>
            </a:r>
            <a:r>
              <a:rPr kumimoji="0" lang="pt-BR" sz="2800" b="0" i="0" u="none" strike="noStrike" kern="0" cap="none" spc="0" normalizeH="0" baseline="0" noProof="0" dirty="0" err="1">
                <a:ln>
                  <a:noFill/>
                </a:ln>
                <a:solidFill>
                  <a:prstClr val="black"/>
                </a:solidFill>
                <a:effectLst/>
                <a:uLnTx/>
                <a:uFillTx/>
                <a:hlinkClick r:id="rId3"/>
              </a:rPr>
              <a:t>sbp</a:t>
            </a:r>
            <a:r>
              <a:rPr kumimoji="0" lang="pt-BR" sz="2800" b="0" i="0" u="none" strike="noStrike" kern="0" cap="none" spc="0" normalizeH="0" baseline="0" noProof="0" dirty="0">
                <a:ln>
                  <a:noFill/>
                </a:ln>
                <a:solidFill>
                  <a:prstClr val="black"/>
                </a:solidFill>
                <a:effectLst/>
                <a:uLnTx/>
                <a:uFillTx/>
                <a:hlinkClick r:id="rId3"/>
              </a:rPr>
              <a:t>/</a:t>
            </a:r>
            <a:r>
              <a:rPr kumimoji="0" lang="pt-BR" sz="2800" b="0" i="0" u="none" strike="noStrike" kern="0" cap="none" spc="0" normalizeH="0" baseline="0" noProof="0" dirty="0" err="1">
                <a:ln>
                  <a:noFill/>
                </a:ln>
                <a:solidFill>
                  <a:prstClr val="black"/>
                </a:solidFill>
                <a:effectLst/>
                <a:uLnTx/>
                <a:uFillTx/>
                <a:hlinkClick r:id="rId3"/>
              </a:rPr>
              <a:t>pdf</a:t>
            </a:r>
            <a:r>
              <a:rPr kumimoji="0" lang="pt-BR" sz="2800" b="0" i="0" u="none" strike="noStrike" kern="0" cap="none" spc="0" normalizeH="0" baseline="0" noProof="0" dirty="0">
                <a:ln>
                  <a:noFill/>
                </a:ln>
                <a:solidFill>
                  <a:prstClr val="black"/>
                </a:solidFill>
                <a:effectLst/>
                <a:uLnTx/>
                <a:uFillTx/>
                <a:hlinkClick r:id="rId3"/>
              </a:rPr>
              <a:t>/11-giuseppe.pdf</a:t>
            </a:r>
            <a:r>
              <a:rPr kumimoji="0" lang="pt-BR" sz="2800" b="0" i="0" u="none" strike="noStrike" kern="0" cap="none" spc="0" normalizeH="0" baseline="0" noProof="0" dirty="0">
                <a:ln>
                  <a:noFill/>
                </a:ln>
                <a:solidFill>
                  <a:prstClr val="black"/>
                </a:solidFill>
                <a:effectLst/>
                <a:uLnTx/>
                <a:uFillTx/>
              </a:rPr>
              <a:t>) </a:t>
            </a:r>
            <a:endParaRPr kumimoji="0" lang="pt-BR" sz="2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547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Imagem 6" descr="Uma imagem contendo texto&#10;&#10;Descrição gerada automaticamente">
            <a:extLst>
              <a:ext uri="{FF2B5EF4-FFF2-40B4-BE49-F238E27FC236}">
                <a16:creationId xmlns:a16="http://schemas.microsoft.com/office/drawing/2014/main" id="{2D1A360A-607B-426E-856C-D9A48C660CE4}"/>
              </a:ext>
            </a:extLst>
          </p:cNvPr>
          <p:cNvPicPr>
            <a:picLocks noChangeAspect="1"/>
          </p:cNvPicPr>
          <p:nvPr/>
        </p:nvPicPr>
        <p:blipFill>
          <a:blip r:embed="rId2">
            <a:alphaModFix amt="8000"/>
            <a:extLst>
              <a:ext uri="{28A0092B-C50C-407E-A947-70E740481C1C}">
                <a14:useLocalDpi xmlns:a14="http://schemas.microsoft.com/office/drawing/2010/main" val="0"/>
              </a:ext>
            </a:extLst>
          </a:blip>
          <a:stretch>
            <a:fillRect/>
          </a:stretch>
        </p:blipFill>
        <p:spPr>
          <a:xfrm>
            <a:off x="2147789" y="274638"/>
            <a:ext cx="4848421" cy="7096080"/>
          </a:xfrm>
          <a:prstGeom prst="rect">
            <a:avLst/>
          </a:prstGeom>
        </p:spPr>
      </p:pic>
      <p:sp>
        <p:nvSpPr>
          <p:cNvPr id="5" name="Título 1">
            <a:extLst>
              <a:ext uri="{FF2B5EF4-FFF2-40B4-BE49-F238E27FC236}">
                <a16:creationId xmlns:a16="http://schemas.microsoft.com/office/drawing/2014/main" id="{BAFCD1C4-1E53-4CC6-8626-38EF786D2483}"/>
              </a:ext>
            </a:extLst>
          </p:cNvPr>
          <p:cNvSpPr txBox="1">
            <a:spLocks/>
          </p:cNvSpPr>
          <p:nvPr/>
        </p:nvSpPr>
        <p:spPr>
          <a:xfrm>
            <a:off x="179512" y="274638"/>
            <a:ext cx="892779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3200" b="1" i="0" u="none" strike="noStrike" kern="120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Calibri"/>
                <a:ea typeface="+mj-ea"/>
                <a:cs typeface="+mj-cs"/>
              </a:rPr>
              <a:t>A igualdade fraternal proposta por Jesus gera uma visão que rejeita a escravidão com algo “natural”.</a:t>
            </a:r>
            <a:endParaRPr kumimoji="0" lang="pt-BR" sz="32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j-ea"/>
              <a:cs typeface="+mj-cs"/>
            </a:endParaRPr>
          </a:p>
        </p:txBody>
      </p:sp>
      <p:sp>
        <p:nvSpPr>
          <p:cNvPr id="6" name="Retângulo 5">
            <a:extLst>
              <a:ext uri="{FF2B5EF4-FFF2-40B4-BE49-F238E27FC236}">
                <a16:creationId xmlns:a16="http://schemas.microsoft.com/office/drawing/2014/main" id="{2EE67317-0C9A-4039-AFBB-A549DEDB1BBE}"/>
              </a:ext>
            </a:extLst>
          </p:cNvPr>
          <p:cNvSpPr/>
          <p:nvPr/>
        </p:nvSpPr>
        <p:spPr>
          <a:xfrm>
            <a:off x="243412" y="1297290"/>
            <a:ext cx="8927798" cy="1631216"/>
          </a:xfrm>
          <a:prstGeom prst="rect">
            <a:avLst/>
          </a:prstGeom>
        </p:spPr>
        <p:txBody>
          <a:bodyPr wrap="square">
            <a:spAutoFit/>
          </a:bodyPr>
          <a:lstStyle/>
          <a:p>
            <a:pPr algn="just" defTabSz="914400"/>
            <a:r>
              <a:rPr lang="pt-BR" sz="2000" b="1" dirty="0">
                <a:solidFill>
                  <a:prstClr val="black"/>
                </a:solidFill>
                <a:latin typeface="Arial" panose="020B0604020202020204" pitchFamily="34" charset="0"/>
                <a:cs typeface="Arial" panose="020B0604020202020204" pitchFamily="34" charset="0"/>
              </a:rPr>
              <a:t>Porque todos quantos fostes batizados em Cristo já vos revestistes de Cristo. Nisto não há judeu nem grego; não há servo nem livre; não há macho nem fêmea; porque todos vós sois um em Cristo Jesus. E, se sois de Cristo, então sois descendência de Abraão, e herdeiros conforme a promessa (Gálatas 3.27-29).</a:t>
            </a:r>
          </a:p>
        </p:txBody>
      </p:sp>
      <p:sp>
        <p:nvSpPr>
          <p:cNvPr id="10" name="Retângulo 9">
            <a:extLst>
              <a:ext uri="{FF2B5EF4-FFF2-40B4-BE49-F238E27FC236}">
                <a16:creationId xmlns:a16="http://schemas.microsoft.com/office/drawing/2014/main" id="{AE4140BF-9251-469D-9F9D-20D21C610234}"/>
              </a:ext>
            </a:extLst>
          </p:cNvPr>
          <p:cNvSpPr/>
          <p:nvPr/>
        </p:nvSpPr>
        <p:spPr>
          <a:xfrm>
            <a:off x="243411" y="2799647"/>
            <a:ext cx="8712968" cy="1323439"/>
          </a:xfrm>
          <a:prstGeom prst="rect">
            <a:avLst/>
          </a:prstGeom>
        </p:spPr>
        <p:txBody>
          <a:bodyPr wrap="square">
            <a:spAutoFit/>
          </a:bodyPr>
          <a:lstStyle/>
          <a:p>
            <a:pPr algn="just" defTabSz="914400"/>
            <a:r>
              <a:rPr lang="pt-BR" sz="2000" b="1" dirty="0">
                <a:solidFill>
                  <a:prstClr val="black"/>
                </a:solidFill>
                <a:latin typeface="Arial" panose="020B0604020202020204" pitchFamily="34" charset="0"/>
                <a:cs typeface="Arial" panose="020B0604020202020204" pitchFamily="34" charset="0"/>
              </a:rPr>
              <a:t>E vos vestistes do novo, que se renova para o conhecimento, segundo a imagem daquele que o criou; onde não há grego, nem judeu, circuncisão, nem incircuncisão, bárbaro, cita, servo ou livre; mas Cristo é tudo, e em todos (Colossenses 3.10-11)</a:t>
            </a:r>
          </a:p>
        </p:txBody>
      </p:sp>
      <p:sp>
        <p:nvSpPr>
          <p:cNvPr id="2" name="Retângulo 1">
            <a:extLst>
              <a:ext uri="{FF2B5EF4-FFF2-40B4-BE49-F238E27FC236}">
                <a16:creationId xmlns:a16="http://schemas.microsoft.com/office/drawing/2014/main" id="{C8346843-5792-4958-8B86-21C0BF46D982}"/>
              </a:ext>
            </a:extLst>
          </p:cNvPr>
          <p:cNvSpPr/>
          <p:nvPr/>
        </p:nvSpPr>
        <p:spPr>
          <a:xfrm>
            <a:off x="286927" y="4641550"/>
            <a:ext cx="8712967" cy="1323439"/>
          </a:xfrm>
          <a:prstGeom prst="rect">
            <a:avLst/>
          </a:prstGeom>
        </p:spPr>
        <p:txBody>
          <a:bodyPr wrap="square">
            <a:spAutoFit/>
          </a:bodyPr>
          <a:lstStyle/>
          <a:p>
            <a:pPr algn="just"/>
            <a:r>
              <a:rPr lang="pt-BR" sz="2000" b="1" dirty="0">
                <a:latin typeface="Roboto"/>
              </a:rPr>
              <a:t>Não já como escravo, antes, mais do que servo, como irmão amado, particularmente de mim, e quanto mais de ti, assim na carne como no Senhor? Assim, pois, se me tens por companheiro, recebe-o como a mim mesmo. </a:t>
            </a:r>
            <a:r>
              <a:rPr lang="pt-BR" sz="2000" b="1" dirty="0" err="1">
                <a:latin typeface="Roboto"/>
              </a:rPr>
              <a:t>Filemon</a:t>
            </a:r>
            <a:r>
              <a:rPr lang="pt-BR" sz="2000" b="1" dirty="0">
                <a:latin typeface="Roboto"/>
              </a:rPr>
              <a:t>  1.16-17</a:t>
            </a:r>
            <a:endParaRPr lang="pt-BR" sz="2000" b="1" dirty="0"/>
          </a:p>
        </p:txBody>
      </p:sp>
      <p:sp>
        <p:nvSpPr>
          <p:cNvPr id="3" name="CaixaDeTexto 2">
            <a:extLst>
              <a:ext uri="{FF2B5EF4-FFF2-40B4-BE49-F238E27FC236}">
                <a16:creationId xmlns:a16="http://schemas.microsoft.com/office/drawing/2014/main" id="{C5CE8BA8-57A4-4407-A54A-BDAD716561FC}"/>
              </a:ext>
            </a:extLst>
          </p:cNvPr>
          <p:cNvSpPr txBox="1"/>
          <p:nvPr/>
        </p:nvSpPr>
        <p:spPr>
          <a:xfrm>
            <a:off x="187622" y="4028375"/>
            <a:ext cx="8812272" cy="707886"/>
          </a:xfrm>
          <a:prstGeom prst="rect">
            <a:avLst/>
          </a:prstGeom>
          <a:noFill/>
        </p:spPr>
        <p:txBody>
          <a:bodyPr wrap="square" rtlCol="0">
            <a:spAutoFit/>
          </a:bodyPr>
          <a:lstStyle/>
          <a:p>
            <a:pPr marL="342900" indent="-342900" algn="ctr">
              <a:buFont typeface="Wingdings" panose="05000000000000000000" pitchFamily="2" charset="2"/>
              <a:buChar char="Ø"/>
            </a:pPr>
            <a:r>
              <a:rPr lang="pt-BR" sz="2000" b="1" i="1" dirty="0"/>
              <a:t>Nesta versão, embora não inclua as mulheres, insiste em nomear os povos “citas” (do leste europeu ou “eslavos” = “escravos”) indo contra o racismo.</a:t>
            </a:r>
          </a:p>
        </p:txBody>
      </p:sp>
      <p:sp>
        <p:nvSpPr>
          <p:cNvPr id="11" name="CaixaDeTexto 10">
            <a:extLst>
              <a:ext uri="{FF2B5EF4-FFF2-40B4-BE49-F238E27FC236}">
                <a16:creationId xmlns:a16="http://schemas.microsoft.com/office/drawing/2014/main" id="{4C0D4526-8ED4-4A23-8A9A-62496ACDAAF5}"/>
              </a:ext>
            </a:extLst>
          </p:cNvPr>
          <p:cNvSpPr txBox="1"/>
          <p:nvPr/>
        </p:nvSpPr>
        <p:spPr>
          <a:xfrm>
            <a:off x="0" y="5955166"/>
            <a:ext cx="9099200" cy="707886"/>
          </a:xfrm>
          <a:prstGeom prst="rect">
            <a:avLst/>
          </a:prstGeom>
          <a:noFill/>
        </p:spPr>
        <p:txBody>
          <a:bodyPr wrap="square" rtlCol="0">
            <a:spAutoFit/>
          </a:bodyPr>
          <a:lstStyle/>
          <a:p>
            <a:pPr marL="342900" indent="-342900" algn="ctr">
              <a:buFont typeface="Wingdings" panose="05000000000000000000" pitchFamily="2" charset="2"/>
              <a:buChar char="Ø"/>
            </a:pPr>
            <a:r>
              <a:rPr lang="pt-BR" sz="2000" b="1" i="1" dirty="0"/>
              <a:t>Onésimo foge de </a:t>
            </a:r>
            <a:r>
              <a:rPr lang="pt-BR" sz="2000" b="1" i="1" dirty="0" err="1"/>
              <a:t>Filemon</a:t>
            </a:r>
            <a:r>
              <a:rPr lang="pt-BR" sz="2000" b="1" i="1" dirty="0"/>
              <a:t> para ser solidarizar com Paulo na prisão, e agora vendo o perigo, Paulo lhe pede que volte, mas exige que seja acolhido como “irmão”.</a:t>
            </a:r>
          </a:p>
        </p:txBody>
      </p:sp>
    </p:spTree>
    <p:extLst>
      <p:ext uri="{BB962C8B-B14F-4D97-AF65-F5344CB8AC3E}">
        <p14:creationId xmlns:p14="http://schemas.microsoft.com/office/powerpoint/2010/main" val="2553131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CaixaDeTexto 1"/>
          <p:cNvSpPr txBox="1"/>
          <p:nvPr/>
        </p:nvSpPr>
        <p:spPr>
          <a:xfrm>
            <a:off x="323528" y="260648"/>
            <a:ext cx="8568952" cy="45858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Onde está a africanidade e negritude na Bíblia?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t-BR"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Não devemos esperar que o texto explicite a origem étnica de alguma pessoa para afirmar que era negra ou tinha algum vínculo com o continente africano? Por quê?</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pt-BR" sz="2400" dirty="0">
              <a:solidFill>
                <a:prstClr val="black"/>
              </a:solidFill>
              <a:latin typeface="Arial Black" panose="020B0A040201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pt-BR" sz="2400" dirty="0">
                <a:solidFill>
                  <a:prstClr val="black"/>
                </a:solidFill>
                <a:latin typeface="Arial Black" panose="020B0A04020102020204" pitchFamily="34" charset="0"/>
              </a:rPr>
              <a:t>Não seria</a:t>
            </a:r>
            <a:r>
              <a:rPr kumimoji="0" lang="pt-BR"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 pelo contrário, muito menos provável que as pessoas presentes nas narrativas tenham características europeias (rosto da colonização)?</a:t>
            </a:r>
          </a:p>
        </p:txBody>
      </p:sp>
      <p:pic>
        <p:nvPicPr>
          <p:cNvPr id="3" name="Imagem 2">
            <a:extLst>
              <a:ext uri="{FF2B5EF4-FFF2-40B4-BE49-F238E27FC236}">
                <a16:creationId xmlns:a16="http://schemas.microsoft.com/office/drawing/2014/main" id="{28B3E73F-EAD0-49C8-AF79-214645F2220C}"/>
              </a:ext>
            </a:extLst>
          </p:cNvPr>
          <p:cNvPicPr>
            <a:picLocks noChangeAspect="1"/>
          </p:cNvPicPr>
          <p:nvPr/>
        </p:nvPicPr>
        <p:blipFill>
          <a:blip r:embed="rId2"/>
          <a:stretch>
            <a:fillRect/>
          </a:stretch>
        </p:blipFill>
        <p:spPr>
          <a:xfrm>
            <a:off x="457200" y="4846519"/>
            <a:ext cx="3526368" cy="1641157"/>
          </a:xfrm>
          <a:prstGeom prst="rect">
            <a:avLst/>
          </a:prstGeom>
        </p:spPr>
      </p:pic>
      <p:pic>
        <p:nvPicPr>
          <p:cNvPr id="4" name="Imagem 3">
            <a:extLst>
              <a:ext uri="{FF2B5EF4-FFF2-40B4-BE49-F238E27FC236}">
                <a16:creationId xmlns:a16="http://schemas.microsoft.com/office/drawing/2014/main" id="{3C42BFA4-D9DC-4A8C-B197-06641FBB3333}"/>
              </a:ext>
            </a:extLst>
          </p:cNvPr>
          <p:cNvPicPr>
            <a:picLocks noChangeAspect="1"/>
          </p:cNvPicPr>
          <p:nvPr/>
        </p:nvPicPr>
        <p:blipFill>
          <a:blip r:embed="rId3"/>
          <a:stretch>
            <a:fillRect/>
          </a:stretch>
        </p:blipFill>
        <p:spPr>
          <a:xfrm>
            <a:off x="4831080" y="4846519"/>
            <a:ext cx="3812686" cy="1641158"/>
          </a:xfrm>
          <a:prstGeom prst="rect">
            <a:avLst/>
          </a:prstGeom>
        </p:spPr>
      </p:pic>
      <p:sp>
        <p:nvSpPr>
          <p:cNvPr id="5" name="Retângulo 4">
            <a:extLst>
              <a:ext uri="{FF2B5EF4-FFF2-40B4-BE49-F238E27FC236}">
                <a16:creationId xmlns:a16="http://schemas.microsoft.com/office/drawing/2014/main" id="{974273AD-5488-4C0B-A7DF-D6ED35566C88}"/>
              </a:ext>
            </a:extLst>
          </p:cNvPr>
          <p:cNvSpPr/>
          <p:nvPr/>
        </p:nvSpPr>
        <p:spPr>
          <a:xfrm>
            <a:off x="323528" y="6027003"/>
            <a:ext cx="3660040" cy="830997"/>
          </a:xfrm>
          <a:prstGeom prst="rect">
            <a:avLst/>
          </a:prstGeom>
          <a:noFill/>
        </p:spPr>
        <p:txBody>
          <a:bodyPr wrap="none" lIns="91440" tIns="45720" rIns="91440" bIns="45720">
            <a:spAutoFit/>
          </a:bodyPr>
          <a:lstStyle/>
          <a:p>
            <a:pPr algn="ctr"/>
            <a:r>
              <a:rPr lang="pt-BR" sz="24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rPr>
              <a:t>Recontrução</a:t>
            </a:r>
            <a:r>
              <a:rPr lang="pt-BR"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científica da </a:t>
            </a:r>
          </a:p>
          <a:p>
            <a:pPr algn="ctr"/>
            <a:r>
              <a:rPr lang="pt-BR" sz="2400" b="1" dirty="0">
                <a:ln w="9525">
                  <a:solidFill>
                    <a:schemeClr val="bg1"/>
                  </a:solidFill>
                  <a:prstDash val="solid"/>
                </a:ln>
                <a:effectLst>
                  <a:outerShdw blurRad="12700" dist="38100" dir="2700000" algn="tl" rotWithShape="0">
                    <a:schemeClr val="bg1">
                      <a:lumMod val="50000"/>
                    </a:schemeClr>
                  </a:outerShdw>
                </a:effectLst>
              </a:rPr>
              <a:t>possível aparência de Jesus</a:t>
            </a:r>
            <a:endParaRPr lang="pt-BR"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 name="Retângulo 6">
            <a:extLst>
              <a:ext uri="{FF2B5EF4-FFF2-40B4-BE49-F238E27FC236}">
                <a16:creationId xmlns:a16="http://schemas.microsoft.com/office/drawing/2014/main" id="{61394966-0798-494C-8F7B-958DBF62D11F}"/>
              </a:ext>
            </a:extLst>
          </p:cNvPr>
          <p:cNvSpPr/>
          <p:nvPr/>
        </p:nvSpPr>
        <p:spPr>
          <a:xfrm>
            <a:off x="4874115" y="6027002"/>
            <a:ext cx="3812686" cy="830997"/>
          </a:xfrm>
          <a:prstGeom prst="rect">
            <a:avLst/>
          </a:prstGeom>
          <a:noFill/>
        </p:spPr>
        <p:txBody>
          <a:bodyPr wrap="square" lIns="91440" tIns="45720" rIns="91440" bIns="45720">
            <a:spAutoFit/>
          </a:bodyPr>
          <a:lstStyle/>
          <a:p>
            <a:pPr algn="ctr"/>
            <a:r>
              <a:rPr lang="pt-BR"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Iconografia dominante </a:t>
            </a:r>
          </a:p>
          <a:p>
            <a:pPr algn="ctr"/>
            <a:r>
              <a:rPr lang="pt-BR" sz="2400" b="1" dirty="0">
                <a:ln w="9525">
                  <a:solidFill>
                    <a:schemeClr val="bg1"/>
                  </a:solidFill>
                  <a:prstDash val="solid"/>
                </a:ln>
                <a:effectLst>
                  <a:outerShdw blurRad="12700" dist="38100" dir="2700000" algn="tl" rotWithShape="0">
                    <a:schemeClr val="bg1">
                      <a:lumMod val="50000"/>
                    </a:schemeClr>
                  </a:outerShdw>
                </a:effectLst>
              </a:rPr>
              <a:t>colonial</a:t>
            </a:r>
            <a:endParaRPr lang="pt-BR"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8" name="Imagem 7">
            <a:extLst>
              <a:ext uri="{FF2B5EF4-FFF2-40B4-BE49-F238E27FC236}">
                <a16:creationId xmlns:a16="http://schemas.microsoft.com/office/drawing/2014/main" id="{2FAF9114-006B-4285-8B66-963DFBA24334}"/>
              </a:ext>
            </a:extLst>
          </p:cNvPr>
          <p:cNvPicPr>
            <a:picLocks noChangeAspect="1"/>
          </p:cNvPicPr>
          <p:nvPr/>
        </p:nvPicPr>
        <p:blipFill>
          <a:blip r:embed="rId4"/>
          <a:stretch>
            <a:fillRect/>
          </a:stretch>
        </p:blipFill>
        <p:spPr>
          <a:xfrm>
            <a:off x="3947818" y="4986217"/>
            <a:ext cx="926297" cy="1255914"/>
          </a:xfrm>
          <a:prstGeom prst="rect">
            <a:avLst/>
          </a:prstGeom>
        </p:spPr>
      </p:pic>
    </p:spTree>
    <p:extLst>
      <p:ext uri="{BB962C8B-B14F-4D97-AF65-F5344CB8AC3E}">
        <p14:creationId xmlns:p14="http://schemas.microsoft.com/office/powerpoint/2010/main" val="2613066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Imagem 6" descr="Uma imagem contendo texto&#10;&#10;Descrição gerada automaticamente">
            <a:extLst>
              <a:ext uri="{FF2B5EF4-FFF2-40B4-BE49-F238E27FC236}">
                <a16:creationId xmlns:a16="http://schemas.microsoft.com/office/drawing/2014/main" id="{2D1A360A-607B-426E-856C-D9A48C660CE4}"/>
              </a:ext>
            </a:extLst>
          </p:cNvPr>
          <p:cNvPicPr>
            <a:picLocks noChangeAspect="1"/>
          </p:cNvPicPr>
          <p:nvPr/>
        </p:nvPicPr>
        <p:blipFill>
          <a:blip r:embed="rId2">
            <a:alphaModFix amt="8000"/>
            <a:extLst>
              <a:ext uri="{28A0092B-C50C-407E-A947-70E740481C1C}">
                <a14:useLocalDpi xmlns:a14="http://schemas.microsoft.com/office/drawing/2010/main" val="0"/>
              </a:ext>
            </a:extLst>
          </a:blip>
          <a:stretch>
            <a:fillRect/>
          </a:stretch>
        </p:blipFill>
        <p:spPr>
          <a:xfrm>
            <a:off x="2147788" y="163175"/>
            <a:ext cx="4848421" cy="7096080"/>
          </a:xfrm>
          <a:prstGeom prst="rect">
            <a:avLst/>
          </a:prstGeom>
        </p:spPr>
      </p:pic>
      <p:sp>
        <p:nvSpPr>
          <p:cNvPr id="2" name="Retângulo 1">
            <a:extLst>
              <a:ext uri="{FF2B5EF4-FFF2-40B4-BE49-F238E27FC236}">
                <a16:creationId xmlns:a16="http://schemas.microsoft.com/office/drawing/2014/main" id="{A4BB3F74-C9B1-4F9C-B9A7-7E19C74BE604}"/>
              </a:ext>
            </a:extLst>
          </p:cNvPr>
          <p:cNvSpPr/>
          <p:nvPr/>
        </p:nvSpPr>
        <p:spPr>
          <a:xfrm>
            <a:off x="137159" y="163175"/>
            <a:ext cx="8869680" cy="1323439"/>
          </a:xfrm>
          <a:prstGeom prst="rect">
            <a:avLst/>
          </a:prstGeom>
          <a:noFill/>
        </p:spPr>
        <p:txBody>
          <a:bodyPr wrap="square" lIns="91440" tIns="45720" rIns="91440" bIns="45720">
            <a:spAutoFit/>
          </a:bodyPr>
          <a:lstStyle/>
          <a:p>
            <a:pPr algn="ctr"/>
            <a:r>
              <a:rPr lang="pt-BR"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Jesus, criança refugiada na </a:t>
            </a:r>
            <a:r>
              <a:rPr lang="pt-BR"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África</a:t>
            </a:r>
          </a:p>
          <a:p>
            <a:pPr algn="ctr"/>
            <a:r>
              <a:rPr lang="pt-BR"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(segundo a comunidade de Mateus)</a:t>
            </a:r>
          </a:p>
        </p:txBody>
      </p:sp>
      <p:sp>
        <p:nvSpPr>
          <p:cNvPr id="3" name="Retângulo 2">
            <a:extLst>
              <a:ext uri="{FF2B5EF4-FFF2-40B4-BE49-F238E27FC236}">
                <a16:creationId xmlns:a16="http://schemas.microsoft.com/office/drawing/2014/main" id="{474CB2E3-83F6-413A-83FE-9762E96D2355}"/>
              </a:ext>
            </a:extLst>
          </p:cNvPr>
          <p:cNvSpPr/>
          <p:nvPr/>
        </p:nvSpPr>
        <p:spPr>
          <a:xfrm>
            <a:off x="-3" y="1486614"/>
            <a:ext cx="9006842" cy="5016758"/>
          </a:xfrm>
          <a:prstGeom prst="rect">
            <a:avLst/>
          </a:prstGeom>
        </p:spPr>
        <p:txBody>
          <a:bodyPr wrap="square">
            <a:spAutoFit/>
          </a:bodyPr>
          <a:lstStyle/>
          <a:p>
            <a:pPr lvl="0" algn="ctr" defTabSz="914400">
              <a:defRPr/>
            </a:pPr>
            <a:r>
              <a:rPr lang="pt-BR" sz="3200" dirty="0">
                <a:solidFill>
                  <a:prstClr val="black"/>
                </a:solidFill>
                <a:latin typeface="Arial Black" panose="020B0A04020102020204" pitchFamily="34" charset="0"/>
              </a:rPr>
              <a:t>Jesus, segundo a tradição da comunidade de Mateus, vai para o exílio ainda criança, junto a sua família! Cumprindo a profecia de Oséias 11.1 (profeta do Reino do Norte – Israel, aprox. 750 </a:t>
            </a:r>
            <a:r>
              <a:rPr lang="pt-BR" sz="3200" dirty="0" err="1">
                <a:solidFill>
                  <a:prstClr val="black"/>
                </a:solidFill>
                <a:latin typeface="Arial Black" panose="020B0A04020102020204" pitchFamily="34" charset="0"/>
              </a:rPr>
              <a:t>a.C</a:t>
            </a:r>
            <a:r>
              <a:rPr lang="pt-BR" sz="3200" dirty="0">
                <a:solidFill>
                  <a:prstClr val="black"/>
                </a:solidFill>
                <a:latin typeface="Arial Black" panose="020B0A04020102020204" pitchFamily="34" charset="0"/>
              </a:rPr>
              <a:t> ou AEC). </a:t>
            </a:r>
          </a:p>
          <a:p>
            <a:pPr lvl="0" algn="ctr" defTabSz="914400">
              <a:defRPr/>
            </a:pPr>
            <a:endParaRPr lang="pt-BR" sz="3200" dirty="0">
              <a:solidFill>
                <a:prstClr val="black"/>
              </a:solidFill>
              <a:latin typeface="Arial Black" panose="020B0A04020102020204" pitchFamily="34" charset="0"/>
            </a:endParaRPr>
          </a:p>
          <a:p>
            <a:pPr lvl="0" algn="ctr" defTabSz="914400">
              <a:defRPr/>
            </a:pPr>
            <a:r>
              <a:rPr lang="pt-BR" sz="2400" b="1" i="1" dirty="0">
                <a:solidFill>
                  <a:srgbClr val="222222"/>
                </a:solidFill>
                <a:latin typeface="Verdana"/>
              </a:rPr>
              <a:t>LÓPEZ, </a:t>
            </a:r>
            <a:r>
              <a:rPr lang="pt-BR" sz="2400" b="1" i="1" dirty="0" err="1">
                <a:solidFill>
                  <a:srgbClr val="222222"/>
                </a:solidFill>
                <a:latin typeface="Verdana"/>
              </a:rPr>
              <a:t>Maricel</a:t>
            </a:r>
            <a:r>
              <a:rPr lang="pt-BR" sz="2400" b="1" i="1" dirty="0">
                <a:solidFill>
                  <a:srgbClr val="222222"/>
                </a:solidFill>
                <a:latin typeface="Verdana"/>
              </a:rPr>
              <a:t> Mena e GONÇALVES, Humberto </a:t>
            </a:r>
            <a:r>
              <a:rPr lang="pt-BR" sz="2400" b="1" i="1" dirty="0" err="1">
                <a:solidFill>
                  <a:srgbClr val="222222"/>
                </a:solidFill>
                <a:latin typeface="Verdana"/>
              </a:rPr>
              <a:t>Maiztegui</a:t>
            </a:r>
            <a:r>
              <a:rPr lang="pt-BR" sz="2400" b="1" i="1" dirty="0">
                <a:solidFill>
                  <a:srgbClr val="222222"/>
                </a:solidFill>
                <a:latin typeface="Verdana"/>
              </a:rPr>
              <a:t>. Jesus no Egito a partir da tradição de Mateus. </a:t>
            </a:r>
            <a:r>
              <a:rPr lang="pt-BR" sz="2400" b="1" i="1" dirty="0" err="1">
                <a:solidFill>
                  <a:srgbClr val="222222"/>
                </a:solidFill>
                <a:latin typeface="Verdana"/>
              </a:rPr>
              <a:t>Ribla</a:t>
            </a:r>
            <a:r>
              <a:rPr lang="pt-BR" sz="2400" b="1" i="1" dirty="0">
                <a:solidFill>
                  <a:srgbClr val="222222"/>
                </a:solidFill>
                <a:latin typeface="Verdana"/>
              </a:rPr>
              <a:t>, 47, Petrópolis: Vozes, p.119-128, 2004. [</a:t>
            </a:r>
            <a:r>
              <a:rPr lang="pt-BR" sz="2400" b="1" i="1" dirty="0" err="1">
                <a:solidFill>
                  <a:srgbClr val="222222"/>
                </a:solidFill>
                <a:latin typeface="Verdana"/>
              </a:rPr>
              <a:t>Mt</a:t>
            </a:r>
            <a:r>
              <a:rPr lang="pt-BR" sz="2400" b="1" i="1" dirty="0">
                <a:solidFill>
                  <a:srgbClr val="222222"/>
                </a:solidFill>
                <a:latin typeface="Verdana"/>
              </a:rPr>
              <a:t> 2,13-23]</a:t>
            </a:r>
            <a:endParaRPr lang="pt-BR" sz="2400" b="1" i="1" dirty="0">
              <a:solidFill>
                <a:prstClr val="black"/>
              </a:solidFill>
              <a:latin typeface="Arial Black" panose="020B0A04020102020204" pitchFamily="34" charset="0"/>
            </a:endParaRPr>
          </a:p>
        </p:txBody>
      </p:sp>
    </p:spTree>
    <p:extLst>
      <p:ext uri="{BB962C8B-B14F-4D97-AF65-F5344CB8AC3E}">
        <p14:creationId xmlns:p14="http://schemas.microsoft.com/office/powerpoint/2010/main" val="1262799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Imagem 6" descr="Uma imagem contendo texto&#10;&#10;Descrição gerada automaticamente">
            <a:extLst>
              <a:ext uri="{FF2B5EF4-FFF2-40B4-BE49-F238E27FC236}">
                <a16:creationId xmlns:a16="http://schemas.microsoft.com/office/drawing/2014/main" id="{2D1A360A-607B-426E-856C-D9A48C660CE4}"/>
              </a:ext>
            </a:extLst>
          </p:cNvPr>
          <p:cNvPicPr>
            <a:picLocks noChangeAspect="1"/>
          </p:cNvPicPr>
          <p:nvPr/>
        </p:nvPicPr>
        <p:blipFill>
          <a:blip r:embed="rId2">
            <a:alphaModFix amt="8000"/>
            <a:extLst>
              <a:ext uri="{28A0092B-C50C-407E-A947-70E740481C1C}">
                <a14:useLocalDpi xmlns:a14="http://schemas.microsoft.com/office/drawing/2010/main" val="0"/>
              </a:ext>
            </a:extLst>
          </a:blip>
          <a:stretch>
            <a:fillRect/>
          </a:stretch>
        </p:blipFill>
        <p:spPr>
          <a:xfrm>
            <a:off x="2147789" y="163175"/>
            <a:ext cx="4848421" cy="7096080"/>
          </a:xfrm>
          <a:prstGeom prst="rect">
            <a:avLst/>
          </a:prstGeom>
        </p:spPr>
      </p:pic>
      <p:sp>
        <p:nvSpPr>
          <p:cNvPr id="4" name="Retângulo 3">
            <a:extLst>
              <a:ext uri="{FF2B5EF4-FFF2-40B4-BE49-F238E27FC236}">
                <a16:creationId xmlns:a16="http://schemas.microsoft.com/office/drawing/2014/main" id="{6409B583-EB5D-424A-80E3-5BC80B145FF3}"/>
              </a:ext>
            </a:extLst>
          </p:cNvPr>
          <p:cNvSpPr/>
          <p:nvPr/>
        </p:nvSpPr>
        <p:spPr>
          <a:xfrm>
            <a:off x="402127" y="163175"/>
            <a:ext cx="8564332" cy="1938992"/>
          </a:xfrm>
          <a:prstGeom prst="rect">
            <a:avLst/>
          </a:prstGeom>
          <a:noFill/>
        </p:spPr>
        <p:txBody>
          <a:bodyPr wrap="none" lIns="91440" tIns="45720" rIns="91440" bIns="45720">
            <a:spAutoFit/>
          </a:bodyPr>
          <a:lstStyle/>
          <a:p>
            <a:pPr algn="ctr"/>
            <a:r>
              <a:rPr lang="pt-BR"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 chegada do Evangelho a Etiópia </a:t>
            </a:r>
          </a:p>
          <a:p>
            <a:pPr algn="ctr"/>
            <a:r>
              <a:rPr lang="pt-BR"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 partir de um pereg</a:t>
            </a:r>
            <a:r>
              <a:rPr lang="pt-BR"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rino judeu e negro </a:t>
            </a:r>
          </a:p>
          <a:p>
            <a:pPr algn="ctr"/>
            <a:r>
              <a:rPr lang="pt-BR"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(alto funcionário da rainha)</a:t>
            </a:r>
          </a:p>
        </p:txBody>
      </p:sp>
      <p:sp>
        <p:nvSpPr>
          <p:cNvPr id="5" name="Retângulo 4">
            <a:extLst>
              <a:ext uri="{FF2B5EF4-FFF2-40B4-BE49-F238E27FC236}">
                <a16:creationId xmlns:a16="http://schemas.microsoft.com/office/drawing/2014/main" id="{349A829D-34E5-4604-B1A4-103A8B492F09}"/>
              </a:ext>
            </a:extLst>
          </p:cNvPr>
          <p:cNvSpPr/>
          <p:nvPr/>
        </p:nvSpPr>
        <p:spPr>
          <a:xfrm>
            <a:off x="402127" y="2090172"/>
            <a:ext cx="8040833" cy="1569660"/>
          </a:xfrm>
          <a:prstGeom prst="rect">
            <a:avLst/>
          </a:prstGeom>
        </p:spPr>
        <p:txBody>
          <a:bodyPr wrap="square">
            <a:spAutoFit/>
          </a:bodyPr>
          <a:lstStyle/>
          <a:p>
            <a:pPr lvl="0" algn="ctr" defTabSz="914400">
              <a:defRPr/>
            </a:pPr>
            <a:r>
              <a:rPr lang="pt-BR" sz="2400" dirty="0">
                <a:solidFill>
                  <a:prstClr val="black"/>
                </a:solidFill>
                <a:latin typeface="Arial Black" panose="020B0A04020102020204" pitchFamily="34" charset="0"/>
              </a:rPr>
              <a:t>O resgate das origens da Igreja atribuído a Lucas e a Teófilo, indica o encontro entre o Alto funcionário da Rainha </a:t>
            </a:r>
            <a:r>
              <a:rPr lang="pt-BR" sz="2400" dirty="0" err="1">
                <a:solidFill>
                  <a:prstClr val="black"/>
                </a:solidFill>
                <a:latin typeface="Arial Black" panose="020B0A04020102020204" pitchFamily="34" charset="0"/>
              </a:rPr>
              <a:t>Candace</a:t>
            </a:r>
            <a:r>
              <a:rPr lang="pt-BR" sz="2400" dirty="0">
                <a:solidFill>
                  <a:prstClr val="black"/>
                </a:solidFill>
                <a:latin typeface="Arial Black" panose="020B0A04020102020204" pitchFamily="34" charset="0"/>
              </a:rPr>
              <a:t> da Etiópia e Felipe. </a:t>
            </a:r>
          </a:p>
        </p:txBody>
      </p:sp>
      <p:sp>
        <p:nvSpPr>
          <p:cNvPr id="6" name="Retângulo 5">
            <a:extLst>
              <a:ext uri="{FF2B5EF4-FFF2-40B4-BE49-F238E27FC236}">
                <a16:creationId xmlns:a16="http://schemas.microsoft.com/office/drawing/2014/main" id="{268090A6-6C8F-4005-A9D9-B1B8553BC6EF}"/>
              </a:ext>
            </a:extLst>
          </p:cNvPr>
          <p:cNvSpPr/>
          <p:nvPr/>
        </p:nvSpPr>
        <p:spPr>
          <a:xfrm>
            <a:off x="289833" y="3659832"/>
            <a:ext cx="8564331" cy="1323439"/>
          </a:xfrm>
          <a:prstGeom prst="rect">
            <a:avLst/>
          </a:prstGeom>
        </p:spPr>
        <p:txBody>
          <a:bodyPr wrap="square">
            <a:spAutoFit/>
          </a:bodyPr>
          <a:lstStyle/>
          <a:p>
            <a:pPr algn="ctr"/>
            <a:r>
              <a:rPr lang="pt-BR" sz="2000" b="1" dirty="0">
                <a:latin typeface="Roboto"/>
              </a:rPr>
              <a:t>E levantou-se, e foi; e eis que um homem etíope, alto funcionário, mordomo-mor de </a:t>
            </a:r>
            <a:r>
              <a:rPr lang="pt-BR" sz="2000" b="1" dirty="0" err="1">
                <a:latin typeface="Roboto"/>
              </a:rPr>
              <a:t>Candace</a:t>
            </a:r>
            <a:r>
              <a:rPr lang="pt-BR" sz="2000" b="1" dirty="0">
                <a:latin typeface="Roboto"/>
              </a:rPr>
              <a:t>, rainha dos etíopes, o qual era superintendente de todos os seus tesouros, e tinha ido a Jerusalém para adoração, Atos 8.27</a:t>
            </a:r>
            <a:endParaRPr lang="pt-BR" sz="2000" b="1" dirty="0"/>
          </a:p>
        </p:txBody>
      </p:sp>
      <p:sp>
        <p:nvSpPr>
          <p:cNvPr id="8" name="Retângulo 7">
            <a:extLst>
              <a:ext uri="{FF2B5EF4-FFF2-40B4-BE49-F238E27FC236}">
                <a16:creationId xmlns:a16="http://schemas.microsoft.com/office/drawing/2014/main" id="{8923CC73-E6BF-4229-9C53-B82968BA0B4B}"/>
              </a:ext>
            </a:extLst>
          </p:cNvPr>
          <p:cNvSpPr/>
          <p:nvPr/>
        </p:nvSpPr>
        <p:spPr>
          <a:xfrm>
            <a:off x="144914" y="4983271"/>
            <a:ext cx="8854167" cy="1323439"/>
          </a:xfrm>
          <a:prstGeom prst="rect">
            <a:avLst/>
          </a:prstGeom>
        </p:spPr>
        <p:txBody>
          <a:bodyPr wrap="square">
            <a:spAutoFit/>
          </a:bodyPr>
          <a:lstStyle/>
          <a:p>
            <a:pPr algn="ctr"/>
            <a:r>
              <a:rPr lang="pt-BR" sz="2000" b="1" dirty="0">
                <a:latin typeface="Roboto"/>
              </a:rPr>
              <a:t>E disse Filipe: É lícito, se crês de todo o coração. E, respondendo ele, disse: Creio que Jesus Cristo é o Filho de Deus. E mandou parar o carro, e desceram ambos à água, tanto Filipe como o alto funcionário, e o batizou. Atos 8:37-38</a:t>
            </a:r>
            <a:endParaRPr lang="pt-BR" sz="2000" b="1" dirty="0"/>
          </a:p>
        </p:txBody>
      </p:sp>
    </p:spTree>
    <p:extLst>
      <p:ext uri="{BB962C8B-B14F-4D97-AF65-F5344CB8AC3E}">
        <p14:creationId xmlns:p14="http://schemas.microsoft.com/office/powerpoint/2010/main" val="1420484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A0203D3-19C1-46F1-AA86-9CBBCD47F8E1}"/>
              </a:ext>
            </a:extLst>
          </p:cNvPr>
          <p:cNvSpPr/>
          <p:nvPr/>
        </p:nvSpPr>
        <p:spPr>
          <a:xfrm>
            <a:off x="33892" y="200541"/>
            <a:ext cx="9110108" cy="255454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Calibri"/>
                <a:ea typeface="+mn-ea"/>
                <a:cs typeface="+mn-cs"/>
              </a:rPr>
              <a:t>Origens colonialistas da ideologia da escravidão negra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Calibri"/>
                <a:ea typeface="+mn-ea"/>
                <a:cs typeface="+mn-cs"/>
              </a:rPr>
              <a:t>na interpretação 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Calibri"/>
                <a:ea typeface="+mn-ea"/>
                <a:cs typeface="+mn-cs"/>
              </a:rPr>
              <a:t>Bíblia</a:t>
            </a:r>
          </a:p>
        </p:txBody>
      </p:sp>
      <p:pic>
        <p:nvPicPr>
          <p:cNvPr id="4" name="Imagem 3">
            <a:extLst>
              <a:ext uri="{FF2B5EF4-FFF2-40B4-BE49-F238E27FC236}">
                <a16:creationId xmlns:a16="http://schemas.microsoft.com/office/drawing/2014/main" id="{525076E2-C079-4FC3-BF6C-EF90A58868A5}"/>
              </a:ext>
            </a:extLst>
          </p:cNvPr>
          <p:cNvPicPr>
            <a:picLocks noChangeAspect="1"/>
          </p:cNvPicPr>
          <p:nvPr/>
        </p:nvPicPr>
        <p:blipFill>
          <a:blip r:embed="rId2"/>
          <a:stretch>
            <a:fillRect/>
          </a:stretch>
        </p:blipFill>
        <p:spPr>
          <a:xfrm>
            <a:off x="868680" y="2755086"/>
            <a:ext cx="7315200" cy="3902373"/>
          </a:xfrm>
          <a:prstGeom prst="rect">
            <a:avLst/>
          </a:prstGeom>
        </p:spPr>
      </p:pic>
      <p:pic>
        <p:nvPicPr>
          <p:cNvPr id="3" name="Imagem 2">
            <a:extLst>
              <a:ext uri="{FF2B5EF4-FFF2-40B4-BE49-F238E27FC236}">
                <a16:creationId xmlns:a16="http://schemas.microsoft.com/office/drawing/2014/main" id="{BA56D949-D258-4895-BCE9-23C8381DFA83}"/>
              </a:ext>
            </a:extLst>
          </p:cNvPr>
          <p:cNvPicPr>
            <a:picLocks noChangeAspect="1"/>
          </p:cNvPicPr>
          <p:nvPr/>
        </p:nvPicPr>
        <p:blipFill>
          <a:blip r:embed="rId3"/>
          <a:stretch>
            <a:fillRect/>
          </a:stretch>
        </p:blipFill>
        <p:spPr>
          <a:xfrm>
            <a:off x="6899414" y="889572"/>
            <a:ext cx="1375906" cy="1865514"/>
          </a:xfrm>
          <a:prstGeom prst="rect">
            <a:avLst/>
          </a:prstGeom>
        </p:spPr>
      </p:pic>
    </p:spTree>
    <p:extLst>
      <p:ext uri="{BB962C8B-B14F-4D97-AF65-F5344CB8AC3E}">
        <p14:creationId xmlns:p14="http://schemas.microsoft.com/office/powerpoint/2010/main" val="1076613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tângulo 1"/>
          <p:cNvSpPr/>
          <p:nvPr/>
        </p:nvSpPr>
        <p:spPr>
          <a:xfrm>
            <a:off x="107504" y="366623"/>
            <a:ext cx="9036496" cy="61247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444444"/>
                </a:solidFill>
                <a:effectLst/>
                <a:uLnTx/>
                <a:uFillTx/>
                <a:latin typeface="Arial"/>
                <a:ea typeface="+mn-ea"/>
                <a:cs typeface="+mn-cs"/>
              </a:rPr>
              <a:t>Um sorriso negro, um abraço negro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444444"/>
                </a:solidFill>
                <a:effectLst/>
                <a:uLnTx/>
                <a:uFillTx/>
                <a:latin typeface="Arial"/>
                <a:ea typeface="+mn-ea"/>
                <a:cs typeface="+mn-cs"/>
              </a:rPr>
              <a:t>Traz....felicidade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444444"/>
                </a:solidFill>
                <a:effectLst/>
                <a:uLnTx/>
                <a:uFillTx/>
                <a:latin typeface="Arial"/>
                <a:ea typeface="+mn-ea"/>
                <a:cs typeface="+mn-cs"/>
              </a:rPr>
              <a:t>Negro sem emprego, fica sem sossego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444444"/>
                </a:solidFill>
                <a:effectLst/>
                <a:uLnTx/>
                <a:uFillTx/>
                <a:latin typeface="Arial"/>
                <a:ea typeface="+mn-ea"/>
                <a:cs typeface="+mn-cs"/>
              </a:rPr>
              <a:t>Negro é a raiz da liberdade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pt-BR" sz="2800" b="1" i="0" u="none" strike="noStrike" kern="1200" cap="none" spc="0" normalizeH="0" baseline="0" noProof="0" dirty="0">
                <a:ln>
                  <a:noFill/>
                </a:ln>
                <a:solidFill>
                  <a:prstClr val="black"/>
                </a:solidFill>
                <a:effectLst/>
                <a:uLnTx/>
                <a:uFillTx/>
                <a:latin typeface="Calibri"/>
                <a:ea typeface="+mn-ea"/>
                <a:cs typeface="+mn-cs"/>
              </a:rPr>
            </a:br>
            <a:r>
              <a:rPr kumimoji="0" lang="pt-BR" sz="2800" b="1" i="0" u="none" strike="noStrike" kern="1200" cap="none" spc="0" normalizeH="0" baseline="0" noProof="0" dirty="0">
                <a:ln>
                  <a:noFill/>
                </a:ln>
                <a:solidFill>
                  <a:srgbClr val="444444"/>
                </a:solidFill>
                <a:effectLst/>
                <a:uLnTx/>
                <a:uFillTx/>
                <a:latin typeface="Arial"/>
                <a:ea typeface="+mn-ea"/>
                <a:cs typeface="+mn-cs"/>
              </a:rPr>
              <a:t>..Negro é uma cor de respeito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444444"/>
                </a:solidFill>
                <a:effectLst/>
                <a:uLnTx/>
                <a:uFillTx/>
                <a:latin typeface="Arial"/>
                <a:ea typeface="+mn-ea"/>
                <a:cs typeface="+mn-cs"/>
              </a:rPr>
              <a:t>Negro é inspiração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444444"/>
                </a:solidFill>
                <a:effectLst/>
                <a:uLnTx/>
                <a:uFillTx/>
                <a:latin typeface="Arial"/>
                <a:ea typeface="+mn-ea"/>
                <a:cs typeface="+mn-cs"/>
              </a:rPr>
              <a:t>Negro é silêncio, é luto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444444"/>
                </a:solidFill>
                <a:effectLst/>
                <a:uLnTx/>
                <a:uFillTx/>
                <a:latin typeface="Arial"/>
                <a:ea typeface="+mn-ea"/>
                <a:cs typeface="+mn-cs"/>
              </a:rPr>
              <a:t>negro é...a solidão</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pt-BR" sz="2800" b="1" i="0" u="none" strike="noStrike" kern="1200" cap="none" spc="0" normalizeH="0" baseline="0" noProof="0" dirty="0">
                <a:ln>
                  <a:noFill/>
                </a:ln>
                <a:solidFill>
                  <a:prstClr val="black"/>
                </a:solidFill>
                <a:effectLst/>
                <a:uLnTx/>
                <a:uFillTx/>
                <a:latin typeface="Calibri"/>
                <a:ea typeface="+mn-ea"/>
                <a:cs typeface="+mn-cs"/>
              </a:rPr>
            </a:br>
            <a:r>
              <a:rPr kumimoji="0" lang="pt-BR" sz="2800" b="1" i="0" u="none" strike="noStrike" kern="1200" cap="none" spc="0" normalizeH="0" baseline="0" noProof="0" dirty="0">
                <a:ln>
                  <a:noFill/>
                </a:ln>
                <a:solidFill>
                  <a:srgbClr val="444444"/>
                </a:solidFill>
                <a:effectLst/>
                <a:uLnTx/>
                <a:uFillTx/>
                <a:latin typeface="Arial"/>
                <a:ea typeface="+mn-ea"/>
                <a:cs typeface="+mn-cs"/>
              </a:rPr>
              <a:t>Negro que já foi escravo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444444"/>
                </a:solidFill>
                <a:effectLst/>
                <a:uLnTx/>
                <a:uFillTx/>
                <a:latin typeface="Arial"/>
                <a:ea typeface="+mn-ea"/>
                <a:cs typeface="+mn-cs"/>
              </a:rPr>
              <a:t>Negro é a voz da verdade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444444"/>
                </a:solidFill>
                <a:effectLst/>
                <a:uLnTx/>
                <a:uFillTx/>
                <a:latin typeface="Arial"/>
                <a:ea typeface="+mn-ea"/>
                <a:cs typeface="+mn-cs"/>
              </a:rPr>
              <a:t>Negro é destino é amor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444444"/>
                </a:solidFill>
                <a:effectLst/>
                <a:uLnTx/>
                <a:uFillTx/>
                <a:latin typeface="Arial"/>
                <a:ea typeface="+mn-ea"/>
                <a:cs typeface="+mn-cs"/>
              </a:rPr>
              <a:t>Negro também é saudade.. (um sorriso negro !)</a:t>
            </a:r>
          </a:p>
        </p:txBody>
      </p:sp>
      <p:pic>
        <p:nvPicPr>
          <p:cNvPr id="3" name="Imagem 2">
            <a:extLst>
              <a:ext uri="{FF2B5EF4-FFF2-40B4-BE49-F238E27FC236}">
                <a16:creationId xmlns:a16="http://schemas.microsoft.com/office/drawing/2014/main" id="{A933268E-05BA-431E-B243-2BFAB4FB2289}"/>
              </a:ext>
            </a:extLst>
          </p:cNvPr>
          <p:cNvPicPr>
            <a:picLocks noChangeAspect="1"/>
          </p:cNvPicPr>
          <p:nvPr/>
        </p:nvPicPr>
        <p:blipFill>
          <a:blip r:embed="rId3"/>
          <a:stretch>
            <a:fillRect/>
          </a:stretch>
        </p:blipFill>
        <p:spPr>
          <a:xfrm>
            <a:off x="5914549" y="1943302"/>
            <a:ext cx="2696052" cy="3817418"/>
          </a:xfrm>
          <a:prstGeom prst="rect">
            <a:avLst/>
          </a:prstGeom>
        </p:spPr>
      </p:pic>
    </p:spTree>
    <p:extLst>
      <p:ext uri="{BB962C8B-B14F-4D97-AF65-F5344CB8AC3E}">
        <p14:creationId xmlns:p14="http://schemas.microsoft.com/office/powerpoint/2010/main" val="1421109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Imagem 6" descr="Uma imagem contendo texto&#10;&#10;Descrição gerada automaticamente">
            <a:extLst>
              <a:ext uri="{FF2B5EF4-FFF2-40B4-BE49-F238E27FC236}">
                <a16:creationId xmlns:a16="http://schemas.microsoft.com/office/drawing/2014/main" id="{2D1A360A-607B-426E-856C-D9A48C660CE4}"/>
              </a:ext>
            </a:extLst>
          </p:cNvPr>
          <p:cNvPicPr>
            <a:picLocks noChangeAspect="1"/>
          </p:cNvPicPr>
          <p:nvPr/>
        </p:nvPicPr>
        <p:blipFill>
          <a:blip r:embed="rId2">
            <a:alphaModFix amt="8000"/>
            <a:extLst>
              <a:ext uri="{28A0092B-C50C-407E-A947-70E740481C1C}">
                <a14:useLocalDpi xmlns:a14="http://schemas.microsoft.com/office/drawing/2010/main" val="0"/>
              </a:ext>
            </a:extLst>
          </a:blip>
          <a:stretch>
            <a:fillRect/>
          </a:stretch>
        </p:blipFill>
        <p:spPr>
          <a:xfrm>
            <a:off x="2147789" y="163175"/>
            <a:ext cx="4848421" cy="7096080"/>
          </a:xfrm>
          <a:prstGeom prst="rect">
            <a:avLst/>
          </a:prstGeom>
        </p:spPr>
      </p:pic>
      <p:sp>
        <p:nvSpPr>
          <p:cNvPr id="3" name="Retângulo 2">
            <a:extLst>
              <a:ext uri="{FF2B5EF4-FFF2-40B4-BE49-F238E27FC236}">
                <a16:creationId xmlns:a16="http://schemas.microsoft.com/office/drawing/2014/main" id="{E0EC0BD4-6124-447B-B40E-75E2ED1A48F4}"/>
              </a:ext>
            </a:extLst>
          </p:cNvPr>
          <p:cNvSpPr/>
          <p:nvPr/>
        </p:nvSpPr>
        <p:spPr>
          <a:xfrm>
            <a:off x="0" y="135891"/>
            <a:ext cx="9143999" cy="1323439"/>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40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rPr>
              <a:t>Racismo  e Colonialismo europeu na interpretação bíblica.</a:t>
            </a:r>
          </a:p>
        </p:txBody>
      </p:sp>
      <p:sp>
        <p:nvSpPr>
          <p:cNvPr id="4" name="Retângulo 3">
            <a:extLst>
              <a:ext uri="{FF2B5EF4-FFF2-40B4-BE49-F238E27FC236}">
                <a16:creationId xmlns:a16="http://schemas.microsoft.com/office/drawing/2014/main" id="{C941DD65-A2AB-495C-B97A-16B3CB60A6EA}"/>
              </a:ext>
            </a:extLst>
          </p:cNvPr>
          <p:cNvSpPr/>
          <p:nvPr/>
        </p:nvSpPr>
        <p:spPr>
          <a:xfrm>
            <a:off x="179512" y="1390512"/>
            <a:ext cx="8784976" cy="2554545"/>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prstClr val="black"/>
                </a:solidFill>
                <a:effectLst/>
                <a:uLnTx/>
                <a:uFillTx/>
              </a:rPr>
              <a:t>Os primeiros argumentos para a submissão de outros povos pelas dinastias cristãs vieram por meio da Bula Papal Dum Diversas (1452). Com isto, legitimava-se a escravidão dos infiéis, a conquista e a vassalagem com o objetivo de conversão ao cristianismo: Outorgamos através de nossa autoridade apostólica permissão plena e livre para invadir, buscar e subjugar sarracenos, pagãos e outros incrédulos infiéis inimigos de Cristo, onde quer que se encontrem, assim como seus reinos, ducados, condados, principados e outros bens e para reduzir suas pessoas à escravidão eterna (ASSUNÇÃO, 2004, p. 94). (...)</a:t>
            </a:r>
            <a:endParaRPr kumimoji="0" lang="pt-BR" sz="1800" b="1" i="1" u="none" strike="noStrike" kern="0" cap="none" spc="0" normalizeH="0" baseline="0" noProof="0" dirty="0">
              <a:ln>
                <a:noFill/>
              </a:ln>
              <a:solidFill>
                <a:prstClr val="black"/>
              </a:solidFill>
              <a:effectLst/>
              <a:uLnTx/>
              <a:uFillTx/>
            </a:endParaRPr>
          </a:p>
        </p:txBody>
      </p:sp>
      <p:sp>
        <p:nvSpPr>
          <p:cNvPr id="5" name="Retângulo 4">
            <a:extLst>
              <a:ext uri="{FF2B5EF4-FFF2-40B4-BE49-F238E27FC236}">
                <a16:creationId xmlns:a16="http://schemas.microsoft.com/office/drawing/2014/main" id="{FF1ABEE6-D394-4BBD-AE3F-359AD763FA29}"/>
              </a:ext>
            </a:extLst>
          </p:cNvPr>
          <p:cNvSpPr/>
          <p:nvPr/>
        </p:nvSpPr>
        <p:spPr>
          <a:xfrm>
            <a:off x="228440" y="3860850"/>
            <a:ext cx="8736047" cy="2677656"/>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prstClr val="black"/>
                </a:solidFill>
                <a:effectLst/>
                <a:uLnTx/>
                <a:uFillTx/>
              </a:rPr>
              <a:t>O aumento da escravidão do negro foi acompanhado de uma compreensão político-religiosa que concebia a justiça do cativeiro como corretiva para ações de infiéis, pagãos ou idólatras. No entanto, a escravidão, também, expandiu-se em áreas isentas de influências islâmicas como, por exemplo, a África Centro-Ocidental (Congo e Angola)</a:t>
            </a:r>
            <a:r>
              <a:rPr kumimoji="0" lang="pt-BR" sz="2400" b="1" i="0" u="none" strike="noStrike" kern="0" cap="none" spc="0" normalizeH="0" baseline="0" noProof="0" dirty="0">
                <a:ln>
                  <a:noFill/>
                </a:ln>
                <a:solidFill>
                  <a:prstClr val="black"/>
                </a:solidFill>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dirty="0">
                <a:ln>
                  <a:noFill/>
                </a:ln>
                <a:solidFill>
                  <a:prstClr val="black"/>
                </a:solidFill>
                <a:effectLst/>
                <a:uLnTx/>
                <a:uFillTx/>
              </a:rPr>
              <a:t> </a:t>
            </a:r>
            <a:r>
              <a:rPr kumimoji="0" lang="pt-BR" sz="2000" b="1" i="1" u="none" strike="noStrike" kern="0" cap="none" spc="0" normalizeH="0" baseline="0" noProof="0" dirty="0">
                <a:ln>
                  <a:noFill/>
                </a:ln>
                <a:solidFill>
                  <a:prstClr val="black"/>
                </a:solidFill>
                <a:effectLst/>
                <a:uLnTx/>
                <a:uFillTx/>
              </a:rPr>
              <a:t>Escravidão, negros africanos e Santo Isidoro de Sevilla ISNARA PEREIRA IVO da Universidade Estadual do Sudoeste da Bahia e JOSÉ ROBSON GOMES DE JESUS da Rede Pública de Ensino.</a:t>
            </a:r>
            <a:endParaRPr kumimoji="0" lang="pt-BR" sz="2000" b="1"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589696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Imagem 6" descr="Uma imagem contendo texto&#10;&#10;Descrição gerada automaticamente">
            <a:extLst>
              <a:ext uri="{FF2B5EF4-FFF2-40B4-BE49-F238E27FC236}">
                <a16:creationId xmlns:a16="http://schemas.microsoft.com/office/drawing/2014/main" id="{2D1A360A-607B-426E-856C-D9A48C660CE4}"/>
              </a:ext>
            </a:extLst>
          </p:cNvPr>
          <p:cNvPicPr>
            <a:picLocks noChangeAspect="1"/>
          </p:cNvPicPr>
          <p:nvPr/>
        </p:nvPicPr>
        <p:blipFill>
          <a:blip r:embed="rId2">
            <a:alphaModFix amt="8000"/>
            <a:extLst>
              <a:ext uri="{28A0092B-C50C-407E-A947-70E740481C1C}">
                <a14:useLocalDpi xmlns:a14="http://schemas.microsoft.com/office/drawing/2010/main" val="0"/>
              </a:ext>
            </a:extLst>
          </a:blip>
          <a:stretch>
            <a:fillRect/>
          </a:stretch>
        </p:blipFill>
        <p:spPr>
          <a:xfrm>
            <a:off x="2147789" y="163175"/>
            <a:ext cx="4848421" cy="7096080"/>
          </a:xfrm>
          <a:prstGeom prst="rect">
            <a:avLst/>
          </a:prstGeom>
        </p:spPr>
      </p:pic>
      <p:sp>
        <p:nvSpPr>
          <p:cNvPr id="3" name="Retângulo 2">
            <a:extLst>
              <a:ext uri="{FF2B5EF4-FFF2-40B4-BE49-F238E27FC236}">
                <a16:creationId xmlns:a16="http://schemas.microsoft.com/office/drawing/2014/main" id="{800F71D6-75A2-4B22-9325-D4617F703239}"/>
              </a:ext>
            </a:extLst>
          </p:cNvPr>
          <p:cNvSpPr/>
          <p:nvPr/>
        </p:nvSpPr>
        <p:spPr>
          <a:xfrm>
            <a:off x="353762" y="235169"/>
            <a:ext cx="8436476" cy="1200329"/>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36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rPr>
              <a:t>A interpretação de Santo Isidoro de Sevilha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36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rPr>
              <a:t>(1470) – Arcebispo de Cartagena (Espanha)</a:t>
            </a:r>
          </a:p>
        </p:txBody>
      </p:sp>
      <p:sp>
        <p:nvSpPr>
          <p:cNvPr id="4" name="Retângulo 3">
            <a:extLst>
              <a:ext uri="{FF2B5EF4-FFF2-40B4-BE49-F238E27FC236}">
                <a16:creationId xmlns:a16="http://schemas.microsoft.com/office/drawing/2014/main" id="{C5259276-AEC4-45C3-9334-45675D4DA105}"/>
              </a:ext>
            </a:extLst>
          </p:cNvPr>
          <p:cNvSpPr/>
          <p:nvPr/>
        </p:nvSpPr>
        <p:spPr>
          <a:xfrm>
            <a:off x="160019" y="1740298"/>
            <a:ext cx="8823960" cy="477053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dirty="0">
                <a:ln>
                  <a:noFill/>
                </a:ln>
                <a:solidFill>
                  <a:prstClr val="black"/>
                </a:solidFill>
                <a:effectLst/>
                <a:uLnTx/>
                <a:uFillTx/>
              </a:rPr>
              <a:t>0 capítulo IX de </a:t>
            </a:r>
            <a:r>
              <a:rPr kumimoji="0" lang="pt-BR" sz="2400" b="1" i="0" u="none" strike="noStrike" kern="0" cap="none" spc="0" normalizeH="0" baseline="0" noProof="0" dirty="0" err="1">
                <a:ln>
                  <a:noFill/>
                </a:ln>
                <a:solidFill>
                  <a:prstClr val="black"/>
                </a:solidFill>
                <a:effectLst/>
                <a:uLnTx/>
                <a:uFillTx/>
              </a:rPr>
              <a:t>Etymologiae</a:t>
            </a:r>
            <a:r>
              <a:rPr kumimoji="0" lang="pt-BR" sz="2400" b="1" i="0" u="none" strike="noStrike" kern="0" cap="none" spc="0" normalizeH="0" baseline="0" noProof="0" dirty="0">
                <a:ln>
                  <a:noFill/>
                </a:ln>
                <a:solidFill>
                  <a:prstClr val="black"/>
                </a:solidFill>
                <a:effectLst/>
                <a:uLnTx/>
                <a:uFillTx/>
              </a:rPr>
              <a:t>, contém no próprio nome, </a:t>
            </a:r>
            <a:r>
              <a:rPr kumimoji="0" lang="pt-BR" sz="2400" b="1" i="0" u="none" strike="noStrike" kern="0" cap="none" spc="0" normalizeH="0" baseline="0" noProof="0" dirty="0" err="1">
                <a:ln>
                  <a:noFill/>
                </a:ln>
                <a:solidFill>
                  <a:prstClr val="black"/>
                </a:solidFill>
                <a:effectLst/>
                <a:uLnTx/>
                <a:uFillTx/>
              </a:rPr>
              <a:t>Ham</a:t>
            </a:r>
            <a:r>
              <a:rPr kumimoji="0" lang="pt-BR" sz="2400" b="1" i="0" u="none" strike="noStrike" kern="0" cap="none" spc="0" normalizeH="0" baseline="0" noProof="0" dirty="0">
                <a:ln>
                  <a:noFill/>
                </a:ln>
                <a:solidFill>
                  <a:prstClr val="black"/>
                </a:solidFill>
                <a:effectLst/>
                <a:uLnTx/>
                <a:uFillTx/>
              </a:rPr>
              <a:t> (</a:t>
            </a:r>
            <a:r>
              <a:rPr kumimoji="0" lang="pt-BR" sz="2400" b="1" i="0" u="none" strike="noStrike" kern="0" cap="none" spc="0" normalizeH="0" baseline="0" noProof="0" dirty="0" err="1">
                <a:ln>
                  <a:noFill/>
                </a:ln>
                <a:solidFill>
                  <a:prstClr val="black"/>
                </a:solidFill>
                <a:effectLst/>
                <a:uLnTx/>
                <a:uFillTx/>
              </a:rPr>
              <a:t>Cam</a:t>
            </a:r>
            <a:r>
              <a:rPr kumimoji="0" lang="pt-BR" sz="2400" b="1" i="0" u="none" strike="noStrike" kern="0" cap="none" spc="0" normalizeH="0" baseline="0" noProof="0" dirty="0">
                <a:ln>
                  <a:noFill/>
                </a:ln>
                <a:solidFill>
                  <a:prstClr val="black"/>
                </a:solidFill>
                <a:effectLst/>
                <a:uLnTx/>
                <a:uFillTx/>
              </a:rPr>
              <a:t>), a justificativa teológica na qual se respaldava a escravidão dos africanos negros. </a:t>
            </a:r>
            <a:r>
              <a:rPr kumimoji="0" lang="pt-BR" sz="2400" b="1" i="0" u="none" strike="noStrike" kern="0" cap="none" spc="0" normalizeH="0" baseline="0" noProof="0" dirty="0" err="1">
                <a:ln>
                  <a:noFill/>
                </a:ln>
                <a:solidFill>
                  <a:prstClr val="black"/>
                </a:solidFill>
                <a:effectLst/>
                <a:uLnTx/>
                <a:uFillTx/>
              </a:rPr>
              <a:t>Etymologiae</a:t>
            </a:r>
            <a:r>
              <a:rPr kumimoji="0" lang="pt-BR" sz="2400" b="1" i="0" u="none" strike="noStrike" kern="0" cap="none" spc="0" normalizeH="0" baseline="0" noProof="0" dirty="0">
                <a:ln>
                  <a:noFill/>
                </a:ln>
                <a:solidFill>
                  <a:prstClr val="black"/>
                </a:solidFill>
                <a:effectLst/>
                <a:uLnTx/>
                <a:uFillTx/>
              </a:rPr>
              <a:t>, neste âmbito, é mais do que um livro sobre a linguagem: expressa toda uma visão do mundo da época. É sob a perspectiva etimológica </a:t>
            </a:r>
            <a:r>
              <a:rPr kumimoji="0" lang="pt-BR" sz="2400" b="1" i="0" u="none" strike="noStrike" kern="0" cap="none" spc="0" normalizeH="0" baseline="0" noProof="0" dirty="0" err="1">
                <a:ln>
                  <a:noFill/>
                </a:ln>
                <a:solidFill>
                  <a:prstClr val="black"/>
                </a:solidFill>
                <a:effectLst/>
                <a:uLnTx/>
                <a:uFillTx/>
              </a:rPr>
              <a:t>isidoriana</a:t>
            </a:r>
            <a:r>
              <a:rPr kumimoji="0" lang="pt-BR" sz="2400" b="1" i="0" u="none" strike="noStrike" kern="0" cap="none" spc="0" normalizeH="0" baseline="0" noProof="0" dirty="0">
                <a:ln>
                  <a:noFill/>
                </a:ln>
                <a:solidFill>
                  <a:prstClr val="black"/>
                </a:solidFill>
                <a:effectLst/>
                <a:uLnTx/>
                <a:uFillTx/>
              </a:rPr>
              <a:t> que lançamos luz para encontrar as raízes que fundamentaram a vinculação dos habitantes negros de África a </a:t>
            </a:r>
            <a:r>
              <a:rPr kumimoji="0" lang="pt-BR" sz="2400" b="1" i="0" u="none" strike="noStrike" kern="0" cap="none" spc="0" normalizeH="0" baseline="0" noProof="0" dirty="0" err="1">
                <a:ln>
                  <a:noFill/>
                </a:ln>
                <a:solidFill>
                  <a:prstClr val="black"/>
                </a:solidFill>
                <a:effectLst/>
                <a:uLnTx/>
                <a:uFillTx/>
              </a:rPr>
              <a:t>Cam</a:t>
            </a:r>
            <a:r>
              <a:rPr kumimoji="0" lang="pt-BR" sz="2400" b="1" i="0" u="none" strike="noStrike" kern="0" cap="none" spc="0" normalizeH="0" baseline="0" noProof="0" dirty="0">
                <a:ln>
                  <a:noFill/>
                </a:ln>
                <a:solidFill>
                  <a:prstClr val="black"/>
                </a:solidFill>
                <a:effectLst/>
                <a:uLnTx/>
                <a:uFillTx/>
              </a:rPr>
              <a:t>, filho amaldiçoado de Noé. O discurso dos exegetas baseava-se principalmente na etimologia hebraica dos nomes dos filhos de Noé, na localização geográfica em que habitavam os descendentes de </a:t>
            </a:r>
            <a:r>
              <a:rPr kumimoji="0" lang="pt-BR" sz="2400" b="1" i="0" u="none" strike="noStrike" kern="0" cap="none" spc="0" normalizeH="0" baseline="0" noProof="0" dirty="0" err="1">
                <a:ln>
                  <a:noFill/>
                </a:ln>
                <a:solidFill>
                  <a:prstClr val="black"/>
                </a:solidFill>
                <a:effectLst/>
                <a:uLnTx/>
                <a:uFillTx/>
              </a:rPr>
              <a:t>Cam</a:t>
            </a:r>
            <a:r>
              <a:rPr kumimoji="0" lang="pt-BR" sz="2400" b="1" i="0" u="none" strike="noStrike" kern="0" cap="none" spc="0" normalizeH="0" baseline="0" noProof="0" dirty="0">
                <a:ln>
                  <a:noFill/>
                </a:ln>
                <a:solidFill>
                  <a:prstClr val="black"/>
                </a:solidFill>
                <a:effectLst/>
                <a:uLnTx/>
                <a:uFillTx/>
              </a:rPr>
              <a:t> e na associação do povo de pele negra ao mal do imaginário judaico-cristão. </a:t>
            </a:r>
            <a:r>
              <a:rPr kumimoji="0" lang="pt-BR" sz="2000" b="0" i="1" u="none" strike="noStrike" kern="0" cap="none" spc="0" normalizeH="0" baseline="0" noProof="0" dirty="0">
                <a:ln>
                  <a:noFill/>
                </a:ln>
                <a:solidFill>
                  <a:prstClr val="black"/>
                </a:solidFill>
                <a:effectLst/>
                <a:uLnTx/>
                <a:uFillTx/>
              </a:rPr>
              <a:t>Escravidão, negros africanos e Santo Isidoro de Sevilla ISNARA PEREIRA IVO da Universidade Estadual do Sudoeste da Bahia e JOSÉ ROBSON GOMES DE JESUS da Rede Pública de Ensino.</a:t>
            </a:r>
            <a:endParaRPr kumimoji="0" lang="pt-BR" sz="2400" b="1"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369009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3200" dirty="0">
                <a:latin typeface="Arial Black" panose="020B0A04020102020204" pitchFamily="34" charset="0"/>
              </a:rPr>
              <a:t>Origens Evangélicas do racismo nos séculos 19 e 20</a:t>
            </a:r>
          </a:p>
        </p:txBody>
      </p:sp>
      <p:sp>
        <p:nvSpPr>
          <p:cNvPr id="3" name="Retângulo 2"/>
          <p:cNvSpPr/>
          <p:nvPr/>
        </p:nvSpPr>
        <p:spPr>
          <a:xfrm>
            <a:off x="539552" y="1268760"/>
            <a:ext cx="8208912" cy="39703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Bahnschrift SemiBold SemiConden" panose="020B0502040204020203" pitchFamily="34" charset="0"/>
                <a:ea typeface="+mn-ea"/>
                <a:cs typeface="+mn-cs"/>
              </a:rPr>
              <a:t>A filiação dos negros a </a:t>
            </a:r>
            <a:r>
              <a:rPr kumimoji="0" lang="pt-BR" sz="2800" b="0" i="0" u="none" strike="noStrike" kern="1200" cap="none" spc="0" normalizeH="0" baseline="0" noProof="0" dirty="0" err="1">
                <a:ln>
                  <a:noFill/>
                </a:ln>
                <a:solidFill>
                  <a:prstClr val="black"/>
                </a:solidFill>
                <a:effectLst/>
                <a:uLnTx/>
                <a:uFillTx/>
                <a:latin typeface="Bahnschrift SemiBold SemiConden" panose="020B0502040204020203" pitchFamily="34" charset="0"/>
                <a:ea typeface="+mn-ea"/>
                <a:cs typeface="+mn-cs"/>
              </a:rPr>
              <a:t>Cam</a:t>
            </a:r>
            <a:r>
              <a:rPr kumimoji="0" lang="pt-BR" sz="2800" b="0" i="0" u="none" strike="noStrike" kern="1200" cap="none" spc="0" normalizeH="0" baseline="0" noProof="0" dirty="0">
                <a:ln>
                  <a:noFill/>
                </a:ln>
                <a:solidFill>
                  <a:prstClr val="black"/>
                </a:solidFill>
                <a:effectLst/>
                <a:uLnTx/>
                <a:uFillTx/>
                <a:latin typeface="Bahnschrift SemiBold SemiConden" panose="020B0502040204020203" pitchFamily="34" charset="0"/>
                <a:ea typeface="+mn-ea"/>
                <a:cs typeface="+mn-cs"/>
              </a:rPr>
              <a:t> teve notoriedade nos manuais religiosos cristãos até pelo menos o século XIX, abrindo um campo muito fértil aos defensores da inferioridade das populações negras. Até bem pouco tempo, as escolas protestantes da África do Sul ensinavam que os negros deviam sua inferioridade aos brancos em razão da maldição de </a:t>
            </a:r>
            <a:r>
              <a:rPr kumimoji="0" lang="pt-BR" sz="2800" b="0" i="0" u="none" strike="noStrike" kern="1200" cap="none" spc="0" normalizeH="0" baseline="0" noProof="0" dirty="0" err="1">
                <a:ln>
                  <a:noFill/>
                </a:ln>
                <a:solidFill>
                  <a:prstClr val="black"/>
                </a:solidFill>
                <a:effectLst/>
                <a:uLnTx/>
                <a:uFillTx/>
                <a:latin typeface="Bahnschrift SemiBold SemiConden" panose="020B0502040204020203" pitchFamily="34" charset="0"/>
                <a:ea typeface="+mn-ea"/>
                <a:cs typeface="+mn-cs"/>
              </a:rPr>
              <a:t>Cam</a:t>
            </a:r>
            <a:r>
              <a:rPr kumimoji="0" lang="pt-BR" sz="2800" b="0" i="0" u="none" strike="noStrike" kern="1200" cap="none" spc="0" normalizeH="0" baseline="0" noProof="0" dirty="0">
                <a:ln>
                  <a:noFill/>
                </a:ln>
                <a:solidFill>
                  <a:prstClr val="black"/>
                </a:solidFill>
                <a:effectLst/>
                <a:uLnTx/>
                <a:uFillTx/>
                <a:latin typeface="Bahnschrift SemiBold SemiConden" panose="020B0502040204020203" pitchFamily="34" charset="0"/>
                <a:ea typeface="+mn-ea"/>
                <a:cs typeface="+mn-cs"/>
              </a:rPr>
              <a:t>, seu ancestral; ideia também divulgada em certas escolas “fundamentalistas” norte-americanas da década de 1960. </a:t>
            </a:r>
          </a:p>
        </p:txBody>
      </p:sp>
      <p:sp>
        <p:nvSpPr>
          <p:cNvPr id="4" name="CaixaDeTexto 3">
            <a:extLst>
              <a:ext uri="{FF2B5EF4-FFF2-40B4-BE49-F238E27FC236}">
                <a16:creationId xmlns:a16="http://schemas.microsoft.com/office/drawing/2014/main" id="{0739C681-D7D7-4B3F-B50F-C91C39617F6B}"/>
              </a:ext>
            </a:extLst>
          </p:cNvPr>
          <p:cNvSpPr txBox="1"/>
          <p:nvPr/>
        </p:nvSpPr>
        <p:spPr>
          <a:xfrm>
            <a:off x="395536" y="5239078"/>
            <a:ext cx="835292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Presente em algumas interpretações fundamentalistas que aparecem de vez em vez até o presente.</a:t>
            </a:r>
          </a:p>
        </p:txBody>
      </p:sp>
    </p:spTree>
    <p:extLst>
      <p:ext uri="{BB962C8B-B14F-4D97-AF65-F5344CB8AC3E}">
        <p14:creationId xmlns:p14="http://schemas.microsoft.com/office/powerpoint/2010/main" val="1125144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Imagem 6" descr="Uma imagem contendo texto&#10;&#10;Descrição gerada automaticamente">
            <a:extLst>
              <a:ext uri="{FF2B5EF4-FFF2-40B4-BE49-F238E27FC236}">
                <a16:creationId xmlns:a16="http://schemas.microsoft.com/office/drawing/2014/main" id="{2D1A360A-607B-426E-856C-D9A48C660CE4}"/>
              </a:ext>
            </a:extLst>
          </p:cNvPr>
          <p:cNvPicPr>
            <a:picLocks noChangeAspect="1"/>
          </p:cNvPicPr>
          <p:nvPr/>
        </p:nvPicPr>
        <p:blipFill>
          <a:blip r:embed="rId2">
            <a:alphaModFix amt="8000"/>
            <a:extLst>
              <a:ext uri="{28A0092B-C50C-407E-A947-70E740481C1C}">
                <a14:useLocalDpi xmlns:a14="http://schemas.microsoft.com/office/drawing/2010/main" val="0"/>
              </a:ext>
            </a:extLst>
          </a:blip>
          <a:stretch>
            <a:fillRect/>
          </a:stretch>
        </p:blipFill>
        <p:spPr>
          <a:xfrm>
            <a:off x="2201129" y="193655"/>
            <a:ext cx="4848421" cy="7096080"/>
          </a:xfrm>
          <a:prstGeom prst="rect">
            <a:avLst/>
          </a:prstGeom>
        </p:spPr>
      </p:pic>
      <p:sp>
        <p:nvSpPr>
          <p:cNvPr id="2" name="CaixaDeTexto 1">
            <a:extLst>
              <a:ext uri="{FF2B5EF4-FFF2-40B4-BE49-F238E27FC236}">
                <a16:creationId xmlns:a16="http://schemas.microsoft.com/office/drawing/2014/main" id="{E6306E0B-A65D-45CE-A3D1-ED58A8CEEA20}"/>
              </a:ext>
            </a:extLst>
          </p:cNvPr>
          <p:cNvSpPr txBox="1"/>
          <p:nvPr/>
        </p:nvSpPr>
        <p:spPr>
          <a:xfrm>
            <a:off x="259080" y="193655"/>
            <a:ext cx="8503920" cy="1384995"/>
          </a:xfrm>
          <a:prstGeom prst="rect">
            <a:avLst/>
          </a:prstGeom>
          <a:noFill/>
        </p:spPr>
        <p:txBody>
          <a:bodyPr wrap="square" rtlCol="0">
            <a:spAutoFit/>
          </a:bodyPr>
          <a:lstStyle/>
          <a:p>
            <a:pPr algn="ctr"/>
            <a:r>
              <a:rPr lang="pt-BR" sz="2800" dirty="0">
                <a:latin typeface="Cooper Black" panose="0208090404030B020404" pitchFamily="18" charset="0"/>
              </a:rPr>
              <a:t>Episcopais (Anglicanos) dos Estados Unidos deram suporte ao regime colonial escravagista.</a:t>
            </a:r>
          </a:p>
        </p:txBody>
      </p:sp>
      <p:sp>
        <p:nvSpPr>
          <p:cNvPr id="4" name="Rectangle 2">
            <a:extLst>
              <a:ext uri="{FF2B5EF4-FFF2-40B4-BE49-F238E27FC236}">
                <a16:creationId xmlns:a16="http://schemas.microsoft.com/office/drawing/2014/main" id="{E195D508-D4F2-4AF6-A6DA-DC6AD211A478}"/>
              </a:ext>
            </a:extLst>
          </p:cNvPr>
          <p:cNvSpPr>
            <a:spLocks noChangeArrowheads="1"/>
          </p:cNvSpPr>
          <p:nvPr/>
        </p:nvSpPr>
        <p:spPr bwMode="auto">
          <a:xfrm>
            <a:off x="298230" y="1603876"/>
            <a:ext cx="8732520" cy="2642401"/>
          </a:xfrm>
          <a:prstGeom prst="rect">
            <a:avLst/>
          </a:prstGeom>
          <a:solidFill>
            <a:srgbClr val="F8F9FA">
              <a:alpha val="7000"/>
            </a:srgbClr>
          </a:solidFill>
          <a:ln>
            <a:noFill/>
          </a:ln>
          <a:effec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PT" altLang="pt-BR" sz="2400" b="1" i="0" u="none" strike="noStrike" cap="none" normalizeH="0" baseline="0" dirty="0">
                <a:ln>
                  <a:noFill/>
                </a:ln>
                <a:solidFill>
                  <a:srgbClr val="222222"/>
                </a:solidFill>
                <a:effectLst/>
                <a:latin typeface="inherit"/>
              </a:rPr>
              <a:t>Por certo, a mais infame defesa da escravidão por um episcopal veio de John Henry Hopkins, Bispo de Vermont, que escreveu A Visão bíblica, eclesiástica e histórica da escravidão desde os dias de o patriarca Abraão até o século XIX (Nova York, 1864) e várias outras peças que defendem a escravidão</a:t>
            </a:r>
            <a:r>
              <a:rPr lang="pt-PT" altLang="pt-BR" sz="2400" b="1" dirty="0">
                <a:latin typeface="inherit"/>
              </a:rPr>
              <a:t>.</a:t>
            </a:r>
          </a:p>
          <a:p>
            <a:pPr lvl="0" algn="ctr" defTabSz="914400" eaLnBrk="0" fontAlgn="base" hangingPunct="0">
              <a:spcBef>
                <a:spcPct val="0"/>
              </a:spcBef>
              <a:spcAft>
                <a:spcPct val="0"/>
              </a:spcAft>
            </a:pPr>
            <a:r>
              <a:rPr lang="en-US" i="1" dirty="0"/>
              <a:t>(SCHOLAR’S CORNER I hear you are working on the diocese’s report to General Convention about the history of our own diocese’s involvement with slavery and racial discrimination. Can you share anything with us from your research so far?)</a:t>
            </a:r>
            <a:endParaRPr kumimoji="0" lang="pt-PT" altLang="pt-BR" b="1" i="1" u="none" strike="noStrike" cap="none" normalizeH="0" baseline="0" dirty="0">
              <a:ln>
                <a:noFill/>
              </a:ln>
              <a:solidFill>
                <a:schemeClr val="tx1"/>
              </a:solidFill>
              <a:effectLst/>
              <a:latin typeface="Arial" panose="020B0604020202020204" pitchFamily="34" charset="0"/>
            </a:endParaRPr>
          </a:p>
        </p:txBody>
      </p:sp>
      <p:sp>
        <p:nvSpPr>
          <p:cNvPr id="5" name="CaixaDeTexto 4">
            <a:extLst>
              <a:ext uri="{FF2B5EF4-FFF2-40B4-BE49-F238E27FC236}">
                <a16:creationId xmlns:a16="http://schemas.microsoft.com/office/drawing/2014/main" id="{ED92066F-FBB4-4F81-9047-E59E9580D944}"/>
              </a:ext>
            </a:extLst>
          </p:cNvPr>
          <p:cNvSpPr txBox="1"/>
          <p:nvPr/>
        </p:nvSpPr>
        <p:spPr>
          <a:xfrm>
            <a:off x="259080" y="4423127"/>
            <a:ext cx="8595360" cy="830997"/>
          </a:xfrm>
          <a:prstGeom prst="rect">
            <a:avLst/>
          </a:prstGeom>
          <a:noFill/>
        </p:spPr>
        <p:txBody>
          <a:bodyPr wrap="square" rtlCol="0">
            <a:spAutoFit/>
          </a:bodyPr>
          <a:lstStyle/>
          <a:p>
            <a:pPr algn="ctr"/>
            <a:r>
              <a:rPr lang="pt-BR" sz="2400" dirty="0">
                <a:latin typeface="Cooper Black" panose="0208090404030B020404" pitchFamily="18" charset="0"/>
              </a:rPr>
              <a:t>A mesma publicação indica que havia clérigos episcopais que eram donos de escravos</a:t>
            </a:r>
          </a:p>
        </p:txBody>
      </p:sp>
      <p:sp>
        <p:nvSpPr>
          <p:cNvPr id="6" name="CaixaDeTexto 5">
            <a:extLst>
              <a:ext uri="{FF2B5EF4-FFF2-40B4-BE49-F238E27FC236}">
                <a16:creationId xmlns:a16="http://schemas.microsoft.com/office/drawing/2014/main" id="{027BD9A8-2049-45F7-B87B-E36507BE2412}"/>
              </a:ext>
            </a:extLst>
          </p:cNvPr>
          <p:cNvSpPr txBox="1"/>
          <p:nvPr/>
        </p:nvSpPr>
        <p:spPr>
          <a:xfrm>
            <a:off x="259080" y="5464016"/>
            <a:ext cx="8732520" cy="1200329"/>
          </a:xfrm>
          <a:prstGeom prst="rect">
            <a:avLst/>
          </a:prstGeom>
          <a:noFill/>
        </p:spPr>
        <p:txBody>
          <a:bodyPr wrap="square" rtlCol="0">
            <a:spAutoFit/>
          </a:bodyPr>
          <a:lstStyle/>
          <a:p>
            <a:pPr algn="ctr"/>
            <a:r>
              <a:rPr lang="pt-BR" sz="2400" dirty="0">
                <a:latin typeface="Cooper Black" panose="0208090404030B020404" pitchFamily="18" charset="0"/>
              </a:rPr>
              <a:t>Nos registros de batismo da Paróquia da Graça Divina em Viamão constam pessoa batizadas, apenas como o nome próprio, e com a classificação (negro/a)</a:t>
            </a:r>
          </a:p>
        </p:txBody>
      </p:sp>
    </p:spTree>
    <p:extLst>
      <p:ext uri="{BB962C8B-B14F-4D97-AF65-F5344CB8AC3E}">
        <p14:creationId xmlns:p14="http://schemas.microsoft.com/office/powerpoint/2010/main" val="2537468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Imagem 6" descr="Uma imagem contendo texto&#10;&#10;Descrição gerada automaticamente">
            <a:extLst>
              <a:ext uri="{FF2B5EF4-FFF2-40B4-BE49-F238E27FC236}">
                <a16:creationId xmlns:a16="http://schemas.microsoft.com/office/drawing/2014/main" id="{2D1A360A-607B-426E-856C-D9A48C660CE4}"/>
              </a:ext>
            </a:extLst>
          </p:cNvPr>
          <p:cNvPicPr>
            <a:picLocks noChangeAspect="1"/>
          </p:cNvPicPr>
          <p:nvPr/>
        </p:nvPicPr>
        <p:blipFill>
          <a:blip r:embed="rId2">
            <a:alphaModFix amt="8000"/>
            <a:extLst>
              <a:ext uri="{28A0092B-C50C-407E-A947-70E740481C1C}">
                <a14:useLocalDpi xmlns:a14="http://schemas.microsoft.com/office/drawing/2010/main" val="0"/>
              </a:ext>
            </a:extLst>
          </a:blip>
          <a:stretch>
            <a:fillRect/>
          </a:stretch>
        </p:blipFill>
        <p:spPr>
          <a:xfrm>
            <a:off x="2147789" y="163175"/>
            <a:ext cx="4848421" cy="7096080"/>
          </a:xfrm>
          <a:prstGeom prst="rect">
            <a:avLst/>
          </a:prstGeom>
        </p:spPr>
      </p:pic>
      <p:sp>
        <p:nvSpPr>
          <p:cNvPr id="3" name="Título 1">
            <a:extLst>
              <a:ext uri="{FF2B5EF4-FFF2-40B4-BE49-F238E27FC236}">
                <a16:creationId xmlns:a16="http://schemas.microsoft.com/office/drawing/2014/main" id="{8FCA57F0-4E6A-459B-97AC-DEA99A324E74}"/>
              </a:ext>
            </a:extLst>
          </p:cNvPr>
          <p:cNvSpPr txBox="1">
            <a:spLocks/>
          </p:cNvSpPr>
          <p:nvPr/>
        </p:nvSpPr>
        <p:spPr bwMode="auto">
          <a:xfrm>
            <a:off x="167640" y="274638"/>
            <a:ext cx="879348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a:r>
              <a:rPr lang="pt-BR" sz="3200">
                <a:latin typeface="Arial Black" panose="020B0A04020102020204" pitchFamily="34" charset="0"/>
              </a:rPr>
              <a:t>Origens Evangélicas do racismo nos séculos 19 e 20</a:t>
            </a:r>
            <a:endParaRPr lang="pt-BR" sz="3200" dirty="0">
              <a:latin typeface="Arial Black" panose="020B0A04020102020204" pitchFamily="34" charset="0"/>
            </a:endParaRPr>
          </a:p>
        </p:txBody>
      </p:sp>
      <p:sp>
        <p:nvSpPr>
          <p:cNvPr id="4" name="Retângulo 3">
            <a:extLst>
              <a:ext uri="{FF2B5EF4-FFF2-40B4-BE49-F238E27FC236}">
                <a16:creationId xmlns:a16="http://schemas.microsoft.com/office/drawing/2014/main" id="{03B43485-AF1F-4C76-AC57-66D3580484FD}"/>
              </a:ext>
            </a:extLst>
          </p:cNvPr>
          <p:cNvSpPr/>
          <p:nvPr/>
        </p:nvSpPr>
        <p:spPr>
          <a:xfrm>
            <a:off x="467543" y="1417638"/>
            <a:ext cx="8208912" cy="3970318"/>
          </a:xfrm>
          <a:prstGeom prst="rect">
            <a:avLst/>
          </a:prstGeom>
        </p:spPr>
        <p:txBody>
          <a:bodyPr wrap="square">
            <a:spAutoFit/>
          </a:bodyPr>
          <a:lstStyle/>
          <a:p>
            <a:pPr algn="just" defTabSz="914400"/>
            <a:r>
              <a:rPr lang="pt-BR" sz="2800" dirty="0">
                <a:solidFill>
                  <a:prstClr val="black"/>
                </a:solidFill>
                <a:latin typeface="Bahnschrift SemiBold SemiConden" panose="020B0502040204020203" pitchFamily="34" charset="0"/>
              </a:rPr>
              <a:t>A filiação dos negros a </a:t>
            </a:r>
            <a:r>
              <a:rPr lang="pt-BR" sz="2800" dirty="0" err="1">
                <a:solidFill>
                  <a:prstClr val="black"/>
                </a:solidFill>
                <a:latin typeface="Bahnschrift SemiBold SemiConden" panose="020B0502040204020203" pitchFamily="34" charset="0"/>
              </a:rPr>
              <a:t>Cam</a:t>
            </a:r>
            <a:r>
              <a:rPr lang="pt-BR" sz="2800" dirty="0">
                <a:solidFill>
                  <a:prstClr val="black"/>
                </a:solidFill>
                <a:latin typeface="Bahnschrift SemiBold SemiConden" panose="020B0502040204020203" pitchFamily="34" charset="0"/>
              </a:rPr>
              <a:t> teve notoriedade nos manuais religiosos cristãos até pelo menos o século XIX, abrindo um campo muito fértil aos defensores da inferioridade das populações negras. Até bem pouco tempo, as escolas protestantes da África do Sul ensinavam que os negros deviam sua inferioridade aos brancos em razão da maldição de </a:t>
            </a:r>
            <a:r>
              <a:rPr lang="pt-BR" sz="2800" dirty="0" err="1">
                <a:solidFill>
                  <a:prstClr val="black"/>
                </a:solidFill>
                <a:latin typeface="Bahnschrift SemiBold SemiConden" panose="020B0502040204020203" pitchFamily="34" charset="0"/>
              </a:rPr>
              <a:t>Cam</a:t>
            </a:r>
            <a:r>
              <a:rPr lang="pt-BR" sz="2800" dirty="0">
                <a:solidFill>
                  <a:prstClr val="black"/>
                </a:solidFill>
                <a:latin typeface="Bahnschrift SemiBold SemiConden" panose="020B0502040204020203" pitchFamily="34" charset="0"/>
              </a:rPr>
              <a:t>, seu ancestral; ideia também divulgada em certas escolas “fundamentalistas” norte-americanas da década de 1960. </a:t>
            </a:r>
          </a:p>
        </p:txBody>
      </p:sp>
      <p:sp>
        <p:nvSpPr>
          <p:cNvPr id="5" name="CaixaDeTexto 4">
            <a:extLst>
              <a:ext uri="{FF2B5EF4-FFF2-40B4-BE49-F238E27FC236}">
                <a16:creationId xmlns:a16="http://schemas.microsoft.com/office/drawing/2014/main" id="{C0892E65-4715-4F1F-8734-D42ADB5C5E85}"/>
              </a:ext>
            </a:extLst>
          </p:cNvPr>
          <p:cNvSpPr txBox="1"/>
          <p:nvPr/>
        </p:nvSpPr>
        <p:spPr>
          <a:xfrm>
            <a:off x="323527" y="5440362"/>
            <a:ext cx="8352928" cy="1200329"/>
          </a:xfrm>
          <a:prstGeom prst="rect">
            <a:avLst/>
          </a:prstGeom>
          <a:noFill/>
        </p:spPr>
        <p:txBody>
          <a:bodyPr wrap="square" rtlCol="0">
            <a:spAutoFit/>
          </a:bodyPr>
          <a:lstStyle/>
          <a:p>
            <a:pPr algn="ctr" defTabSz="914400"/>
            <a:r>
              <a:rPr lang="pt-BR" sz="2400" dirty="0">
                <a:solidFill>
                  <a:prstClr val="black"/>
                </a:solidFill>
                <a:latin typeface="Arial Black" panose="020B0A04020102020204" pitchFamily="34" charset="0"/>
              </a:rPr>
              <a:t>Presente em algumas interpretações fundamentalistas que aparecem de vez em vez até o presente.</a:t>
            </a:r>
          </a:p>
        </p:txBody>
      </p:sp>
    </p:spTree>
    <p:extLst>
      <p:ext uri="{BB962C8B-B14F-4D97-AF65-F5344CB8AC3E}">
        <p14:creationId xmlns:p14="http://schemas.microsoft.com/office/powerpoint/2010/main" val="3504859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Imagem 6" descr="Uma imagem contendo texto&#10;&#10;Descrição gerada automaticamente">
            <a:extLst>
              <a:ext uri="{FF2B5EF4-FFF2-40B4-BE49-F238E27FC236}">
                <a16:creationId xmlns:a16="http://schemas.microsoft.com/office/drawing/2014/main" id="{2D1A360A-607B-426E-856C-D9A48C660CE4}"/>
              </a:ext>
            </a:extLst>
          </p:cNvPr>
          <p:cNvPicPr>
            <a:picLocks noChangeAspect="1"/>
          </p:cNvPicPr>
          <p:nvPr/>
        </p:nvPicPr>
        <p:blipFill>
          <a:blip r:embed="rId2">
            <a:alphaModFix amt="8000"/>
            <a:extLst>
              <a:ext uri="{28A0092B-C50C-407E-A947-70E740481C1C}">
                <a14:useLocalDpi xmlns:a14="http://schemas.microsoft.com/office/drawing/2010/main" val="0"/>
              </a:ext>
            </a:extLst>
          </a:blip>
          <a:stretch>
            <a:fillRect/>
          </a:stretch>
        </p:blipFill>
        <p:spPr>
          <a:xfrm>
            <a:off x="2147789" y="163175"/>
            <a:ext cx="4848421" cy="7096080"/>
          </a:xfrm>
          <a:prstGeom prst="rect">
            <a:avLst/>
          </a:prstGeom>
        </p:spPr>
      </p:pic>
      <p:sp>
        <p:nvSpPr>
          <p:cNvPr id="3" name="CaixaDeTexto 2">
            <a:extLst>
              <a:ext uri="{FF2B5EF4-FFF2-40B4-BE49-F238E27FC236}">
                <a16:creationId xmlns:a16="http://schemas.microsoft.com/office/drawing/2014/main" id="{88235ED8-C178-4C14-A668-831EB7D61937}"/>
              </a:ext>
            </a:extLst>
          </p:cNvPr>
          <p:cNvSpPr txBox="1"/>
          <p:nvPr/>
        </p:nvSpPr>
        <p:spPr>
          <a:xfrm>
            <a:off x="539552" y="188640"/>
            <a:ext cx="8416908" cy="1077218"/>
          </a:xfrm>
          <a:prstGeom prst="rect">
            <a:avLst/>
          </a:prstGeom>
          <a:noFill/>
        </p:spPr>
        <p:txBody>
          <a:bodyPr wrap="square" rtlCol="0">
            <a:spAutoFit/>
          </a:bodyPr>
          <a:lstStyle/>
          <a:p>
            <a:pPr algn="ctr" defTabSz="914400"/>
            <a:r>
              <a:rPr lang="pt-BR" sz="3200" dirty="0" err="1">
                <a:solidFill>
                  <a:prstClr val="black"/>
                </a:solidFill>
                <a:latin typeface="Bodoni MT Black" panose="02070A03080606020203" pitchFamily="18" charset="0"/>
              </a:rPr>
              <a:t>Amaldição</a:t>
            </a:r>
            <a:r>
              <a:rPr lang="pt-BR" sz="3200" dirty="0">
                <a:solidFill>
                  <a:prstClr val="black"/>
                </a:solidFill>
                <a:latin typeface="Bodoni MT Black" panose="02070A03080606020203" pitchFamily="18" charset="0"/>
              </a:rPr>
              <a:t> dos filhos de </a:t>
            </a:r>
            <a:r>
              <a:rPr lang="pt-BR" sz="3200" dirty="0" err="1">
                <a:solidFill>
                  <a:prstClr val="black"/>
                </a:solidFill>
                <a:latin typeface="Bodoni MT Black" panose="02070A03080606020203" pitchFamily="18" charset="0"/>
              </a:rPr>
              <a:t>Cam</a:t>
            </a:r>
            <a:r>
              <a:rPr lang="pt-BR" sz="3200" dirty="0">
                <a:solidFill>
                  <a:prstClr val="black"/>
                </a:solidFill>
                <a:latin typeface="Bodoni MT Black" panose="02070A03080606020203" pitchFamily="18" charset="0"/>
              </a:rPr>
              <a:t> e </a:t>
            </a:r>
            <a:r>
              <a:rPr lang="pt-BR" sz="3200" dirty="0" err="1">
                <a:solidFill>
                  <a:prstClr val="black"/>
                </a:solidFill>
                <a:latin typeface="Bodoni MT Black" panose="02070A03080606020203" pitchFamily="18" charset="0"/>
              </a:rPr>
              <a:t>neo-colonialismo</a:t>
            </a:r>
            <a:r>
              <a:rPr lang="pt-BR" sz="3200" dirty="0">
                <a:solidFill>
                  <a:prstClr val="black"/>
                </a:solidFill>
                <a:latin typeface="Bodoni MT Black" panose="02070A03080606020203" pitchFamily="18" charset="0"/>
              </a:rPr>
              <a:t>.</a:t>
            </a:r>
          </a:p>
        </p:txBody>
      </p:sp>
      <p:sp>
        <p:nvSpPr>
          <p:cNvPr id="4" name="Retângulo 3">
            <a:extLst>
              <a:ext uri="{FF2B5EF4-FFF2-40B4-BE49-F238E27FC236}">
                <a16:creationId xmlns:a16="http://schemas.microsoft.com/office/drawing/2014/main" id="{BACBC1E1-B2BA-4249-98A8-4F1EEA61454B}"/>
              </a:ext>
            </a:extLst>
          </p:cNvPr>
          <p:cNvSpPr/>
          <p:nvPr/>
        </p:nvSpPr>
        <p:spPr>
          <a:xfrm>
            <a:off x="315500" y="1154847"/>
            <a:ext cx="8640960" cy="5539978"/>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dirty="0">
                <a:ln>
                  <a:noFill/>
                </a:ln>
                <a:solidFill>
                  <a:prstClr val="black"/>
                </a:solidFill>
                <a:effectLst/>
                <a:uLnTx/>
                <a:uFillTx/>
                <a:latin typeface="Arial"/>
              </a:rPr>
              <a:t>O deputado Marco Feliciano (PSC/SP), que tem Deus como patrão no Congresso Nacional, reacendeu uma das maiores polêmicas cristãs ao afirmar que a África está submetida à maldição lançada por Noé ao filho de </a:t>
            </a:r>
            <a:r>
              <a:rPr kumimoji="0" lang="pt-BR" sz="2400" b="1" i="0" u="none" strike="noStrike" kern="0" cap="none" spc="0" normalizeH="0" baseline="0" noProof="0" dirty="0" err="1">
                <a:ln>
                  <a:noFill/>
                </a:ln>
                <a:solidFill>
                  <a:prstClr val="black"/>
                </a:solidFill>
                <a:effectLst/>
                <a:uLnTx/>
                <a:uFillTx/>
                <a:latin typeface="Arial"/>
              </a:rPr>
              <a:t>Cam</a:t>
            </a:r>
            <a:r>
              <a:rPr kumimoji="0" lang="pt-BR" sz="2400" b="1" i="0" u="none" strike="noStrike" kern="0" cap="none" spc="0" normalizeH="0" baseline="0" noProof="0" dirty="0">
                <a:ln>
                  <a:noFill/>
                </a:ln>
                <a:solidFill>
                  <a:prstClr val="black"/>
                </a:solidFill>
                <a:effectLst/>
                <a:uLnTx/>
                <a:uFillTx/>
                <a:latin typeface="Arial"/>
              </a:rPr>
              <a:t>, Canaã. O problema ficaria apenas na seara teológica se essa "maldição" não fosse a base discursiva dos delírios de poder de antigos padres e modernos pastores. A maldição de </a:t>
            </a:r>
            <a:r>
              <a:rPr kumimoji="0" lang="pt-BR" sz="2400" b="1" i="0" u="none" strike="noStrike" kern="0" cap="none" spc="0" normalizeH="0" baseline="0" noProof="0" dirty="0" err="1">
                <a:ln>
                  <a:noFill/>
                </a:ln>
                <a:solidFill>
                  <a:prstClr val="black"/>
                </a:solidFill>
                <a:effectLst/>
                <a:uLnTx/>
                <a:uFillTx/>
                <a:latin typeface="Arial"/>
              </a:rPr>
              <a:t>Cam</a:t>
            </a:r>
            <a:r>
              <a:rPr kumimoji="0" lang="pt-BR" sz="2400" b="1" i="0" u="none" strike="noStrike" kern="0" cap="none" spc="0" normalizeH="0" baseline="0" noProof="0" dirty="0">
                <a:ln>
                  <a:noFill/>
                </a:ln>
                <a:solidFill>
                  <a:prstClr val="black"/>
                </a:solidFill>
                <a:effectLst/>
                <a:uLnTx/>
                <a:uFillTx/>
                <a:latin typeface="Arial"/>
              </a:rPr>
              <a:t> (que fez Canaã ficar negro por castigo, similar ao que acontecera com Caim) foi o que respaldou em 1455, com a promulgação da Bula </a:t>
            </a:r>
            <a:r>
              <a:rPr kumimoji="0" lang="pt-BR" sz="2400" b="1" i="0" u="none" strike="noStrike" kern="0" cap="none" spc="0" normalizeH="0" baseline="0" noProof="0" dirty="0" err="1">
                <a:ln>
                  <a:noFill/>
                </a:ln>
                <a:solidFill>
                  <a:prstClr val="black"/>
                </a:solidFill>
                <a:effectLst/>
                <a:uLnTx/>
                <a:uFillTx/>
                <a:latin typeface="Arial"/>
              </a:rPr>
              <a:t>Romanus</a:t>
            </a:r>
            <a:r>
              <a:rPr kumimoji="0" lang="pt-BR" sz="2400" b="1" i="0" u="none" strike="noStrike" kern="0" cap="none" spc="0" normalizeH="0" baseline="0" noProof="0" dirty="0">
                <a:ln>
                  <a:noFill/>
                </a:ln>
                <a:solidFill>
                  <a:prstClr val="black"/>
                </a:solidFill>
                <a:effectLst/>
                <a:uLnTx/>
                <a:uFillTx/>
                <a:latin typeface="Arial"/>
              </a:rPr>
              <a:t> </a:t>
            </a:r>
            <a:r>
              <a:rPr kumimoji="0" lang="pt-BR" sz="2400" b="1" i="0" u="none" strike="noStrike" kern="0" cap="none" spc="0" normalizeH="0" baseline="0" noProof="0" dirty="0" err="1">
                <a:ln>
                  <a:noFill/>
                </a:ln>
                <a:solidFill>
                  <a:prstClr val="black"/>
                </a:solidFill>
                <a:effectLst/>
                <a:uLnTx/>
                <a:uFillTx/>
                <a:latin typeface="Arial"/>
              </a:rPr>
              <a:t>Pontifex</a:t>
            </a:r>
            <a:r>
              <a:rPr kumimoji="0" lang="pt-BR" sz="2400" b="1" i="0" u="none" strike="noStrike" kern="0" cap="none" spc="0" normalizeH="0" baseline="0" noProof="0" dirty="0">
                <a:ln>
                  <a:noFill/>
                </a:ln>
                <a:solidFill>
                  <a:prstClr val="black"/>
                </a:solidFill>
                <a:effectLst/>
                <a:uLnTx/>
                <a:uFillTx/>
                <a:latin typeface="Arial"/>
              </a:rPr>
              <a:t>, a escravização e a exploração da África pelo Reino de Portugal. Essa mesma "maldição" não permite, em algumas congregações, que homens negros sejam ordenados clérigos</a:t>
            </a:r>
            <a:r>
              <a:rPr kumimoji="0" lang="pt-BR" sz="2400" b="1" i="0" u="none" strike="noStrike" kern="0" cap="none" spc="0" normalizeH="0" baseline="0" noProof="0" dirty="0">
                <a:ln>
                  <a:noFill/>
                </a:ln>
                <a:solidFill>
                  <a:srgbClr val="444444"/>
                </a:solidFill>
                <a:effectLst/>
                <a:uLnTx/>
                <a:uFillTx/>
                <a:latin typeface="Arial"/>
              </a:rPr>
              <a:t>. </a:t>
            </a:r>
            <a:r>
              <a:rPr kumimoji="0" lang="pt-BR" sz="1800" b="0" i="0" u="none" strike="noStrike" kern="0" cap="none" spc="0" normalizeH="0" baseline="0" noProof="0" dirty="0">
                <a:ln>
                  <a:noFill/>
                </a:ln>
                <a:solidFill>
                  <a:prstClr val="black"/>
                </a:solidFill>
                <a:effectLst/>
                <a:uLnTx/>
                <a:uFillTx/>
                <a:hlinkClick r:id="rId3"/>
              </a:rPr>
              <a:t>https://extra.globo.com/noticias/religiao-e-fe/rosiane-rodrigues/a-maldicao-africana-1604345.html</a:t>
            </a:r>
            <a:r>
              <a:rPr kumimoji="0" lang="pt-BR" sz="1800" b="0" i="0" u="none" strike="noStrike" kern="0" cap="none" spc="0" normalizeH="0" baseline="0" noProof="0" dirty="0">
                <a:ln>
                  <a:noFill/>
                </a:ln>
                <a:solidFill>
                  <a:prstClr val="black"/>
                </a:solidFill>
                <a:effectLst/>
                <a:uLnTx/>
                <a:uFillTx/>
              </a:rPr>
              <a:t>  </a:t>
            </a:r>
            <a:endParaRPr kumimoji="0" lang="pt-BR" sz="1800" b="1"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662131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Imagem 6" descr="Uma imagem contendo texto&#10;&#10;Descrição gerada automaticamente">
            <a:extLst>
              <a:ext uri="{FF2B5EF4-FFF2-40B4-BE49-F238E27FC236}">
                <a16:creationId xmlns:a16="http://schemas.microsoft.com/office/drawing/2014/main" id="{2D1A360A-607B-426E-856C-D9A48C660CE4}"/>
              </a:ext>
            </a:extLst>
          </p:cNvPr>
          <p:cNvPicPr>
            <a:picLocks noChangeAspect="1"/>
          </p:cNvPicPr>
          <p:nvPr/>
        </p:nvPicPr>
        <p:blipFill>
          <a:blip r:embed="rId2">
            <a:alphaModFix amt="8000"/>
            <a:extLst>
              <a:ext uri="{28A0092B-C50C-407E-A947-70E740481C1C}">
                <a14:useLocalDpi xmlns:a14="http://schemas.microsoft.com/office/drawing/2010/main" val="0"/>
              </a:ext>
            </a:extLst>
          </a:blip>
          <a:stretch>
            <a:fillRect/>
          </a:stretch>
        </p:blipFill>
        <p:spPr>
          <a:xfrm>
            <a:off x="2147789" y="163175"/>
            <a:ext cx="4848421" cy="7096080"/>
          </a:xfrm>
          <a:prstGeom prst="rect">
            <a:avLst/>
          </a:prstGeom>
        </p:spPr>
      </p:pic>
      <p:sp>
        <p:nvSpPr>
          <p:cNvPr id="3" name="Retângulo 2">
            <a:extLst>
              <a:ext uri="{FF2B5EF4-FFF2-40B4-BE49-F238E27FC236}">
                <a16:creationId xmlns:a16="http://schemas.microsoft.com/office/drawing/2014/main" id="{CAB4220E-E869-4AAF-BAD5-E1D942682DF9}"/>
              </a:ext>
            </a:extLst>
          </p:cNvPr>
          <p:cNvSpPr/>
          <p:nvPr/>
        </p:nvSpPr>
        <p:spPr>
          <a:xfrm>
            <a:off x="0" y="0"/>
            <a:ext cx="9144000" cy="954107"/>
          </a:xfrm>
          <a:prstGeom prst="rect">
            <a:avLst/>
          </a:prstGeom>
          <a:noFill/>
        </p:spPr>
        <p:txBody>
          <a:bodyPr wrap="square" lIns="91440" tIns="45720" rIns="91440" bIns="45720">
            <a:spAutoFit/>
          </a:bodyPr>
          <a:lstStyle/>
          <a:p>
            <a:pPr algn="ctr" defTabSz="914400"/>
            <a:r>
              <a:rPr lang="pt-BR" sz="28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Cooper Black" panose="0208090404030B020404" pitchFamily="18" charset="0"/>
              </a:rPr>
              <a:t>A rejeição evangélica à interpretação </a:t>
            </a:r>
          </a:p>
          <a:p>
            <a:pPr algn="ctr" defTabSz="914400"/>
            <a:r>
              <a:rPr lang="pt-BR" sz="28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Cooper Black" panose="0208090404030B020404" pitchFamily="18" charset="0"/>
              </a:rPr>
              <a:t>racista e ao colonialismo, e agora?</a:t>
            </a:r>
          </a:p>
        </p:txBody>
      </p:sp>
      <p:sp>
        <p:nvSpPr>
          <p:cNvPr id="4" name="Retângulo 3">
            <a:extLst>
              <a:ext uri="{FF2B5EF4-FFF2-40B4-BE49-F238E27FC236}">
                <a16:creationId xmlns:a16="http://schemas.microsoft.com/office/drawing/2014/main" id="{DBC5144F-A248-4F1E-ABE1-AD2271172310}"/>
              </a:ext>
            </a:extLst>
          </p:cNvPr>
          <p:cNvSpPr/>
          <p:nvPr/>
        </p:nvSpPr>
        <p:spPr>
          <a:xfrm>
            <a:off x="0" y="1077218"/>
            <a:ext cx="9061626" cy="5632311"/>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rgbClr val="333333"/>
                </a:solidFill>
                <a:effectLst/>
                <a:uLnTx/>
                <a:uFillTx/>
                <a:latin typeface="Open Sans"/>
              </a:rPr>
              <a:t>Toda vez, na história, que esse texto foi aventado a partir dessa hipótese vulgar, tratou-se de ato de má fé a serviço de interesses escusos, seja quando usado para justificar a escravidão de ameríndios no Brasil colonial, seja quando usado para justificar a escravidão dos africanos de tez negra, seja quando utilizado para a elaboração de sistemas legais de segregação social como o que ocorreu nos Estados Unidos, seja quando usado para justificar a política nefasta e mundialmente condenada do “apartheid”. Tal leitura equivocada da Escritura corre o risco de ser vista como suspeita de esconder outros interesses de natureza política, econômica e de dominação social e religiosa. Não há nenhum apoio bíblico para defender qualquer maldição sobre negros ou africanos, que fazem parte, igualmente e em conjunto, da única família humana. Lamentamos o equívoco provocado por tal vulgarização do texto bíblico, bem como a banalização quanto ao conteúdo de nossa fé, assim como repudiamos qualquer tentativa, intencional ou não, de uso inadequado do texto para quaisquer fins que não o de promover a vida, a libertação e a justiça, como a própria Escritura expressa muito bem. </a:t>
            </a:r>
            <a:r>
              <a:rPr kumimoji="0" lang="pt-BR" sz="2000" b="0" i="1" u="none" strike="noStrike" kern="0" cap="none" spc="0" normalizeH="0" baseline="0" noProof="0" dirty="0">
                <a:ln>
                  <a:noFill/>
                </a:ln>
                <a:solidFill>
                  <a:srgbClr val="333333"/>
                </a:solidFill>
                <a:effectLst/>
                <a:uLnTx/>
                <a:uFillTx/>
                <a:latin typeface="Open Sans"/>
              </a:rPr>
              <a:t>Revista Ultimato online: </a:t>
            </a:r>
            <a:r>
              <a:rPr kumimoji="0" lang="pt-BR" sz="2000" b="0" i="0" u="none" strike="noStrike" kern="0" cap="none" spc="0" normalizeH="0" baseline="0" noProof="0" dirty="0">
                <a:ln>
                  <a:noFill/>
                </a:ln>
                <a:solidFill>
                  <a:prstClr val="black"/>
                </a:solidFill>
                <a:effectLst/>
                <a:uLnTx/>
                <a:uFillTx/>
                <a:hlinkClick r:id="rId3"/>
              </a:rPr>
              <a:t>https://www.ultimato.com.br/conteudo/negros-africanos-amaldicoados</a:t>
            </a:r>
            <a:endParaRPr kumimoji="0" lang="pt-BR" sz="2000" b="1"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740443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F2CF0BE9-4290-422B-973D-FA989AB4E0C6}"/>
              </a:ext>
            </a:extLst>
          </p:cNvPr>
          <p:cNvSpPr/>
          <p:nvPr/>
        </p:nvSpPr>
        <p:spPr>
          <a:xfrm>
            <a:off x="396594" y="260648"/>
            <a:ext cx="8350812" cy="258532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Calibri"/>
                <a:ea typeface="+mn-ea"/>
                <a:cs typeface="+mn-cs"/>
              </a:rPr>
              <a:t>Próxima etapa: refazendo 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Calibri"/>
                <a:ea typeface="+mn-ea"/>
                <a:cs typeface="+mn-cs"/>
              </a:rPr>
              <a:t>percurso da narrativa bíblica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Calibri"/>
                <a:ea typeface="+mn-ea"/>
                <a:cs typeface="+mn-cs"/>
              </a:rPr>
              <a:t>a partir da África</a:t>
            </a:r>
          </a:p>
        </p:txBody>
      </p:sp>
      <p:sp>
        <p:nvSpPr>
          <p:cNvPr id="3" name="CaixaDeTexto 2">
            <a:extLst>
              <a:ext uri="{FF2B5EF4-FFF2-40B4-BE49-F238E27FC236}">
                <a16:creationId xmlns:a16="http://schemas.microsoft.com/office/drawing/2014/main" id="{18443EDE-9F2D-42AC-8F72-E2E614EA6220}"/>
              </a:ext>
            </a:extLst>
          </p:cNvPr>
          <p:cNvSpPr txBox="1"/>
          <p:nvPr/>
        </p:nvSpPr>
        <p:spPr>
          <a:xfrm>
            <a:off x="396594" y="2996952"/>
            <a:ext cx="8495886" cy="3539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 A presença africana nos acontecimentos fundantes da fé judaico cristã.</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Buscando elementos para uma  narrativa </a:t>
            </a:r>
            <a:r>
              <a:rPr kumimoji="0" lang="pt-BR" sz="3200" b="0" i="0" u="none" strike="noStrike" kern="1200" cap="none" spc="0" normalizeH="0" baseline="0" noProof="0" dirty="0" err="1">
                <a:ln>
                  <a:noFill/>
                </a:ln>
                <a:solidFill>
                  <a:prstClr val="black"/>
                </a:solidFill>
                <a:effectLst/>
                <a:uLnTx/>
                <a:uFillTx/>
                <a:latin typeface="Cooper Black" panose="0208090404030B020404" pitchFamily="18" charset="0"/>
                <a:ea typeface="+mn-ea"/>
                <a:cs typeface="+mn-cs"/>
              </a:rPr>
              <a:t>anti-racista</a:t>
            </a:r>
            <a:r>
              <a:rPr kumimoji="0" lang="pt-BR" sz="32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 e </a:t>
            </a:r>
            <a:r>
              <a:rPr lang="pt-BR" sz="3200" dirty="0">
                <a:solidFill>
                  <a:prstClr val="black"/>
                </a:solidFill>
                <a:latin typeface="Cooper Black" panose="0208090404030B020404" pitchFamily="18" charset="0"/>
              </a:rPr>
              <a:t>de</a:t>
            </a:r>
            <a:r>
              <a:rPr kumimoji="0" lang="pt-BR" sz="32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colonial de uma revelação divina que tem um povo escravizado como protagonista!</a:t>
            </a:r>
          </a:p>
        </p:txBody>
      </p:sp>
      <p:pic>
        <p:nvPicPr>
          <p:cNvPr id="4" name="Imagem 3">
            <a:extLst>
              <a:ext uri="{FF2B5EF4-FFF2-40B4-BE49-F238E27FC236}">
                <a16:creationId xmlns:a16="http://schemas.microsoft.com/office/drawing/2014/main" id="{414BE186-B57A-4630-B601-1E480614DDBB}"/>
              </a:ext>
            </a:extLst>
          </p:cNvPr>
          <p:cNvPicPr>
            <a:picLocks noChangeAspect="1"/>
          </p:cNvPicPr>
          <p:nvPr/>
        </p:nvPicPr>
        <p:blipFill>
          <a:blip r:embed="rId3"/>
          <a:stretch>
            <a:fillRect/>
          </a:stretch>
        </p:blipFill>
        <p:spPr>
          <a:xfrm>
            <a:off x="7391299" y="1837805"/>
            <a:ext cx="1173582" cy="1591195"/>
          </a:xfrm>
          <a:prstGeom prst="rect">
            <a:avLst/>
          </a:prstGeom>
        </p:spPr>
      </p:pic>
    </p:spTree>
    <p:extLst>
      <p:ext uri="{BB962C8B-B14F-4D97-AF65-F5344CB8AC3E}">
        <p14:creationId xmlns:p14="http://schemas.microsoft.com/office/powerpoint/2010/main" val="895480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778098"/>
          </a:xfrm>
        </p:spPr>
        <p:txBody>
          <a:bodyPr>
            <a:normAutofit fontScale="90000"/>
          </a:bodyPr>
          <a:lstStyle/>
          <a:p>
            <a:r>
              <a:rPr lang="pt-BR" sz="3200" dirty="0">
                <a:solidFill>
                  <a:schemeClr val="bg1"/>
                </a:solidFill>
                <a:latin typeface="Arial Black" panose="020B0A04020102020204" pitchFamily="34" charset="0"/>
              </a:rPr>
              <a:t>Abordagem do tema e o racismo (</a:t>
            </a:r>
            <a:r>
              <a:rPr lang="pt-BR" sz="3200" dirty="0" err="1">
                <a:solidFill>
                  <a:schemeClr val="bg1"/>
                </a:solidFill>
                <a:latin typeface="Arial Black" panose="020B0A04020102020204" pitchFamily="34" charset="0"/>
              </a:rPr>
              <a:t>im</a:t>
            </a:r>
            <a:r>
              <a:rPr lang="pt-BR" sz="3200" dirty="0">
                <a:solidFill>
                  <a:schemeClr val="bg1"/>
                </a:solidFill>
                <a:latin typeface="Arial Black" panose="020B0A04020102020204" pitchFamily="34" charset="0"/>
              </a:rPr>
              <a:t>/</a:t>
            </a:r>
            <a:r>
              <a:rPr lang="pt-BR" sz="3200" dirty="0" err="1">
                <a:solidFill>
                  <a:schemeClr val="bg1"/>
                </a:solidFill>
                <a:latin typeface="Arial Black" panose="020B0A04020102020204" pitchFamily="34" charset="0"/>
              </a:rPr>
              <a:t>ex</a:t>
            </a:r>
            <a:r>
              <a:rPr lang="pt-BR" sz="3200" dirty="0">
                <a:solidFill>
                  <a:schemeClr val="bg1"/>
                </a:solidFill>
                <a:latin typeface="Arial Black" panose="020B0A04020102020204" pitchFamily="34" charset="0"/>
              </a:rPr>
              <a:t>)</a:t>
            </a:r>
            <a:r>
              <a:rPr lang="pt-BR" sz="3200" dirty="0" err="1">
                <a:solidFill>
                  <a:schemeClr val="bg1"/>
                </a:solidFill>
                <a:latin typeface="Arial Black" panose="020B0A04020102020204" pitchFamily="34" charset="0"/>
              </a:rPr>
              <a:t>plícito</a:t>
            </a:r>
            <a:r>
              <a:rPr lang="pt-BR" sz="3200" dirty="0">
                <a:solidFill>
                  <a:schemeClr val="bg1"/>
                </a:solidFill>
                <a:latin typeface="Arial Black" panose="020B0A04020102020204" pitchFamily="34" charset="0"/>
              </a:rPr>
              <a:t> </a:t>
            </a:r>
          </a:p>
        </p:txBody>
      </p:sp>
      <p:sp>
        <p:nvSpPr>
          <p:cNvPr id="3" name="Espaço Reservado para Conteúdo 2"/>
          <p:cNvSpPr>
            <a:spLocks noGrp="1"/>
          </p:cNvSpPr>
          <p:nvPr>
            <p:ph idx="1"/>
          </p:nvPr>
        </p:nvSpPr>
        <p:spPr>
          <a:xfrm>
            <a:off x="143508" y="1254770"/>
            <a:ext cx="8856984" cy="5328592"/>
          </a:xfrm>
        </p:spPr>
        <p:txBody>
          <a:bodyPr>
            <a:normAutofit lnSpcReduction="10000"/>
          </a:bodyPr>
          <a:lstStyle/>
          <a:p>
            <a:pPr marL="0" indent="0" algn="just">
              <a:buNone/>
            </a:pPr>
            <a:r>
              <a:rPr lang="pt-BR" sz="2400" b="1" dirty="0">
                <a:solidFill>
                  <a:schemeClr val="bg1"/>
                </a:solidFill>
                <a:effectLst>
                  <a:outerShdw blurRad="38100" dist="38100" dir="2700000" algn="tl">
                    <a:srgbClr val="000000">
                      <a:alpha val="43137"/>
                    </a:srgbClr>
                  </a:outerShdw>
                </a:effectLst>
                <a:latin typeface="Constantia" panose="02030602050306030303" pitchFamily="18" charset="0"/>
              </a:rPr>
              <a:t>Mesmo com “boas intensões” o tema “África na Bíblia” é tratado  num certo nível de excepcionalidade (que não deixa de evidenciar uma abordagem racista). </a:t>
            </a:r>
          </a:p>
          <a:p>
            <a:pPr marL="0" indent="0" algn="just">
              <a:buNone/>
            </a:pPr>
            <a:r>
              <a:rPr lang="pt-BR" sz="2400" b="1" dirty="0">
                <a:solidFill>
                  <a:schemeClr val="bg1"/>
                </a:solidFill>
                <a:effectLst>
                  <a:outerShdw blurRad="38100" dist="38100" dir="2700000" algn="tl">
                    <a:srgbClr val="000000">
                      <a:alpha val="43137"/>
                    </a:srgbClr>
                  </a:outerShdw>
                </a:effectLst>
                <a:latin typeface="Constantia" panose="02030602050306030303" pitchFamily="18" charset="0"/>
              </a:rPr>
              <a:t>Como se as pessoas africanas na Bíblia fossem “algumas” e precisassem ser nomeadas com a mulher negra do Cântico dos Cânticos (</a:t>
            </a:r>
            <a:r>
              <a:rPr lang="pt-BR" sz="2400" b="1" dirty="0" err="1">
                <a:solidFill>
                  <a:schemeClr val="bg1"/>
                </a:solidFill>
                <a:effectLst>
                  <a:outerShdw blurRad="38100" dist="38100" dir="2700000" algn="tl">
                    <a:srgbClr val="000000">
                      <a:alpha val="43137"/>
                    </a:srgbClr>
                  </a:outerShdw>
                </a:effectLst>
                <a:latin typeface="Constantia" panose="02030602050306030303" pitchFamily="18" charset="0"/>
              </a:rPr>
              <a:t>Ct</a:t>
            </a:r>
            <a:r>
              <a:rPr lang="pt-BR" sz="2400" b="1" dirty="0">
                <a:solidFill>
                  <a:schemeClr val="bg1"/>
                </a:solidFill>
                <a:effectLst>
                  <a:outerShdw blurRad="38100" dist="38100" dir="2700000" algn="tl">
                    <a:srgbClr val="000000">
                      <a:alpha val="43137"/>
                    </a:srgbClr>
                  </a:outerShdw>
                </a:effectLst>
                <a:latin typeface="Constantia" panose="02030602050306030303" pitchFamily="18" charset="0"/>
              </a:rPr>
              <a:t> 1.5), o Profeta Sofonias, Simão de Cirene. Mas o que dizer  de todas as pessoas do Egito, incluindo os Faraós, o próprio Moisés, Miriam e </a:t>
            </a:r>
            <a:r>
              <a:rPr lang="pt-BR" sz="2400" b="1" dirty="0" err="1">
                <a:solidFill>
                  <a:schemeClr val="bg1"/>
                </a:solidFill>
                <a:effectLst>
                  <a:outerShdw blurRad="38100" dist="38100" dir="2700000" algn="tl">
                    <a:srgbClr val="000000">
                      <a:alpha val="43137"/>
                    </a:srgbClr>
                  </a:outerShdw>
                </a:effectLst>
                <a:latin typeface="Constantia" panose="02030602050306030303" pitchFamily="18" charset="0"/>
              </a:rPr>
              <a:t>Araão</a:t>
            </a:r>
            <a:r>
              <a:rPr lang="pt-BR" sz="2400" b="1" dirty="0">
                <a:solidFill>
                  <a:schemeClr val="bg1"/>
                </a:solidFill>
                <a:effectLst>
                  <a:outerShdw blurRad="38100" dist="38100" dir="2700000" algn="tl">
                    <a:srgbClr val="000000">
                      <a:alpha val="43137"/>
                    </a:srgbClr>
                  </a:outerShdw>
                </a:effectLst>
                <a:latin typeface="Constantia" panose="02030602050306030303" pitchFamily="18" charset="0"/>
              </a:rPr>
              <a:t>, e todo povo da Etiópia (sua Rainha, o Eunuco, etc.). </a:t>
            </a:r>
          </a:p>
          <a:p>
            <a:pPr marL="0" indent="0" algn="just">
              <a:buNone/>
            </a:pPr>
            <a:r>
              <a:rPr lang="pt-BR" sz="2400" b="1" dirty="0">
                <a:solidFill>
                  <a:schemeClr val="bg1"/>
                </a:solidFill>
                <a:effectLst>
                  <a:outerShdw blurRad="38100" dist="38100" dir="2700000" algn="tl">
                    <a:srgbClr val="000000">
                      <a:alpha val="43137"/>
                    </a:srgbClr>
                  </a:outerShdw>
                </a:effectLst>
                <a:latin typeface="Constantia" panose="02030602050306030303" pitchFamily="18" charset="0"/>
              </a:rPr>
              <a:t>Mais adequado seria perguntar onde estão as pessoas europeias na Bíblia? </a:t>
            </a:r>
          </a:p>
          <a:p>
            <a:pPr marL="0" indent="0" algn="just">
              <a:buNone/>
            </a:pPr>
            <a:r>
              <a:rPr lang="pt-BR" sz="2400" b="1" dirty="0">
                <a:solidFill>
                  <a:schemeClr val="bg1"/>
                </a:solidFill>
                <a:effectLst>
                  <a:outerShdw blurRad="38100" dist="38100" dir="2700000" algn="tl">
                    <a:srgbClr val="000000">
                      <a:alpha val="43137"/>
                    </a:srgbClr>
                  </a:outerShdw>
                </a:effectLst>
                <a:latin typeface="Constantia" panose="02030602050306030303" pitchFamily="18" charset="0"/>
              </a:rPr>
              <a:t>Outra abordagem racista é usar a Bíblia para “demonizar” os cultos de matriz africana, ignorando que a fé judaico-cristã também possui matriz africana e conta, nas suas origens, com muitos elementos em comum.</a:t>
            </a:r>
          </a:p>
        </p:txBody>
      </p:sp>
      <p:pic>
        <p:nvPicPr>
          <p:cNvPr id="4" name="Imagem 3">
            <a:extLst>
              <a:ext uri="{FF2B5EF4-FFF2-40B4-BE49-F238E27FC236}">
                <a16:creationId xmlns:a16="http://schemas.microsoft.com/office/drawing/2014/main" id="{CCAABC63-D9AB-4E2C-AC03-41F8EB1150C4}"/>
              </a:ext>
            </a:extLst>
          </p:cNvPr>
          <p:cNvPicPr>
            <a:picLocks noChangeAspect="1"/>
          </p:cNvPicPr>
          <p:nvPr/>
        </p:nvPicPr>
        <p:blipFill>
          <a:blip r:embed="rId2"/>
          <a:stretch>
            <a:fillRect/>
          </a:stretch>
        </p:blipFill>
        <p:spPr>
          <a:xfrm>
            <a:off x="8143190" y="173621"/>
            <a:ext cx="693607" cy="980132"/>
          </a:xfrm>
          <a:prstGeom prst="rect">
            <a:avLst/>
          </a:prstGeom>
        </p:spPr>
      </p:pic>
    </p:spTree>
    <p:extLst>
      <p:ext uri="{BB962C8B-B14F-4D97-AF65-F5344CB8AC3E}">
        <p14:creationId xmlns:p14="http://schemas.microsoft.com/office/powerpoint/2010/main" val="1917718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BB873EA-BFE1-4081-8C8F-08C87B0D7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209271" cy="6741368"/>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D8247626-95CA-4D4A-949B-137A9166CA56}"/>
              </a:ext>
            </a:extLst>
          </p:cNvPr>
          <p:cNvSpPr/>
          <p:nvPr/>
        </p:nvSpPr>
        <p:spPr>
          <a:xfrm>
            <a:off x="314263" y="674400"/>
            <a:ext cx="8515473" cy="5509200"/>
          </a:xfrm>
          <a:prstGeom prst="rect">
            <a:avLst/>
          </a:prstGeom>
          <a:solidFill>
            <a:schemeClr val="bg1">
              <a:alpha val="54000"/>
            </a:schemeClr>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Aharoni" panose="02010803020104030203" pitchFamily="2" charset="-79"/>
                <a:ea typeface="+mn-ea"/>
                <a:cs typeface="Aharoni" panose="02010803020104030203" pitchFamily="2" charset="-79"/>
              </a:rPr>
              <a:t>Evidências do racismo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Aharoni" panose="02010803020104030203" pitchFamily="2" charset="-79"/>
                <a:ea typeface="+mn-ea"/>
                <a:cs typeface="Aharoni" panose="02010803020104030203" pitchFamily="2" charset="-79"/>
              </a:rPr>
              <a:t>na apresentação dos contextos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Aharoni" panose="02010803020104030203" pitchFamily="2" charset="-79"/>
                <a:ea typeface="+mn-ea"/>
                <a:cs typeface="Aharoni" panose="02010803020104030203" pitchFamily="2" charset="-79"/>
              </a:rPr>
              <a:t>e na interpretação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Aharoni" panose="02010803020104030203" pitchFamily="2" charset="-79"/>
                <a:ea typeface="+mn-ea"/>
                <a:cs typeface="Aharoni" panose="02010803020104030203" pitchFamily="2" charset="-79"/>
              </a:rPr>
              <a:t>COLONIAL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Aharoni" panose="02010803020104030203" pitchFamily="2" charset="-79"/>
                <a:ea typeface="+mn-ea"/>
                <a:cs typeface="Aharoni" panose="02010803020104030203" pitchFamily="2" charset="-79"/>
              </a:rPr>
              <a:t>dos textos bíblicos: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Aharoni" panose="02010803020104030203" pitchFamily="2" charset="-79"/>
                <a:ea typeface="+mn-ea"/>
                <a:cs typeface="Aharoni" panose="02010803020104030203" pitchFamily="2" charset="-79"/>
              </a:rPr>
              <a:t>a. Geografia bíblica;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Aharoni" panose="02010803020104030203" pitchFamily="2" charset="-79"/>
                <a:ea typeface="+mn-ea"/>
                <a:cs typeface="Aharoni" panose="02010803020104030203" pitchFamily="2" charset="-79"/>
              </a:rPr>
              <a:t>b. Práticas cultuais bíblicas.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Aharoni" panose="02010803020104030203" pitchFamily="2" charset="-79"/>
                <a:ea typeface="+mn-ea"/>
                <a:cs typeface="Aharoni" panose="02010803020104030203" pitchFamily="2" charset="-79"/>
              </a:rPr>
              <a:t>c. Etnicidade bíblica.</a:t>
            </a:r>
          </a:p>
        </p:txBody>
      </p:sp>
      <p:pic>
        <p:nvPicPr>
          <p:cNvPr id="4" name="Imagem 3">
            <a:extLst>
              <a:ext uri="{FF2B5EF4-FFF2-40B4-BE49-F238E27FC236}">
                <a16:creationId xmlns:a16="http://schemas.microsoft.com/office/drawing/2014/main" id="{30D1ECB2-E150-436B-B30E-BCA1611A2279}"/>
              </a:ext>
            </a:extLst>
          </p:cNvPr>
          <p:cNvPicPr>
            <a:picLocks noChangeAspect="1"/>
          </p:cNvPicPr>
          <p:nvPr/>
        </p:nvPicPr>
        <p:blipFill>
          <a:blip r:embed="rId4"/>
          <a:stretch>
            <a:fillRect/>
          </a:stretch>
        </p:blipFill>
        <p:spPr>
          <a:xfrm>
            <a:off x="7409091" y="2292030"/>
            <a:ext cx="1420645" cy="2273940"/>
          </a:xfrm>
          <a:prstGeom prst="rect">
            <a:avLst/>
          </a:prstGeom>
        </p:spPr>
      </p:pic>
    </p:spTree>
    <p:extLst>
      <p:ext uri="{BB962C8B-B14F-4D97-AF65-F5344CB8AC3E}">
        <p14:creationId xmlns:p14="http://schemas.microsoft.com/office/powerpoint/2010/main" val="3709028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998046" y="147650"/>
            <a:ext cx="7056120" cy="1143000"/>
          </a:xfrm>
        </p:spPr>
        <p:txBody>
          <a:bodyPr rtlCol="0">
            <a:normAutofit fontScale="90000"/>
          </a:bodyPr>
          <a:lstStyle/>
          <a:p>
            <a:pPr eaLnBrk="1" fontAlgn="auto" hangingPunct="1">
              <a:spcAft>
                <a:spcPts val="0"/>
              </a:spcAft>
              <a:defRPr/>
            </a:pPr>
            <a:r>
              <a:rPr lang="pt-BR" b="1" dirty="0">
                <a:effectLst>
                  <a:outerShdw blurRad="38100" dist="38100" dir="2700000" algn="tl">
                    <a:srgbClr val="000000">
                      <a:alpha val="43137"/>
                    </a:srgbClr>
                  </a:outerShdw>
                </a:effectLst>
              </a:rPr>
              <a:t>A visão colonialista do chamado CRESCENTE FÉRTIL</a:t>
            </a:r>
          </a:p>
        </p:txBody>
      </p:sp>
      <p:pic>
        <p:nvPicPr>
          <p:cNvPr id="3075" name="Picture 4" descr="http://img.historiadigital.org/2010/05/Video-Crescente-Fert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341438"/>
            <a:ext cx="8424862"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ta: para Baixo 2">
            <a:extLst>
              <a:ext uri="{FF2B5EF4-FFF2-40B4-BE49-F238E27FC236}">
                <a16:creationId xmlns:a16="http://schemas.microsoft.com/office/drawing/2014/main" id="{6DB365E1-2271-45E4-9544-326FE0888732}"/>
              </a:ext>
            </a:extLst>
          </p:cNvPr>
          <p:cNvSpPr/>
          <p:nvPr/>
        </p:nvSpPr>
        <p:spPr>
          <a:xfrm rot="2694465">
            <a:off x="2771800" y="3861594"/>
            <a:ext cx="1368152" cy="25922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Calibri"/>
                <a:ea typeface="+mn-ea"/>
                <a:cs typeface="+mn-cs"/>
              </a:rPr>
              <a:t>E o  resto do Nilo?</a:t>
            </a:r>
          </a:p>
        </p:txBody>
      </p:sp>
      <p:pic>
        <p:nvPicPr>
          <p:cNvPr id="4" name="Imagem 3">
            <a:extLst>
              <a:ext uri="{FF2B5EF4-FFF2-40B4-BE49-F238E27FC236}">
                <a16:creationId xmlns:a16="http://schemas.microsoft.com/office/drawing/2014/main" id="{07039A86-6C67-45EA-9035-990EF945B2C5}"/>
              </a:ext>
            </a:extLst>
          </p:cNvPr>
          <p:cNvPicPr>
            <a:picLocks noChangeAspect="1"/>
          </p:cNvPicPr>
          <p:nvPr/>
        </p:nvPicPr>
        <p:blipFill>
          <a:blip r:embed="rId3"/>
          <a:stretch>
            <a:fillRect/>
          </a:stretch>
        </p:blipFill>
        <p:spPr>
          <a:xfrm>
            <a:off x="250825" y="97003"/>
            <a:ext cx="1554922" cy="2488870"/>
          </a:xfrm>
          <a:prstGeom prst="rect">
            <a:avLst/>
          </a:prstGeom>
        </p:spPr>
      </p:pic>
    </p:spTree>
    <p:extLst>
      <p:ext uri="{BB962C8B-B14F-4D97-AF65-F5344CB8AC3E}">
        <p14:creationId xmlns:p14="http://schemas.microsoft.com/office/powerpoint/2010/main" val="2447721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m para bacia do ni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042" y="200834"/>
            <a:ext cx="4105644" cy="3228166"/>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23955" y="4324063"/>
            <a:ext cx="9036496"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Dalém dos rios da Etiópia os meus adoradores, a saber, a filha dos meus dispersos, trarão a minha oferta. Sofonias 3.10</a:t>
            </a:r>
          </a:p>
        </p:txBody>
      </p:sp>
      <p:sp>
        <p:nvSpPr>
          <p:cNvPr id="3" name="Retângulo 2"/>
          <p:cNvSpPr/>
          <p:nvPr/>
        </p:nvSpPr>
        <p:spPr>
          <a:xfrm>
            <a:off x="52057" y="3444887"/>
            <a:ext cx="8910736"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uLnTx/>
                <a:uFillTx/>
                <a:latin typeface="Roboto"/>
                <a:ea typeface="+mn-ea"/>
                <a:cs typeface="+mn-cs"/>
              </a:rPr>
              <a:t>Naquele mesmo dia fez o Senhor um pacto com Abrão, dizendo: À tua descendência tenho dado esta terra, desde o rio do Egito até o grande rio Eufrates;</a:t>
            </a:r>
            <a:r>
              <a:rPr kumimoji="0" lang="pt-BR" sz="2000" b="1" i="0" u="none" strike="noStrike" kern="1200" cap="none" spc="0" normalizeH="0" baseline="0" noProof="0" dirty="0">
                <a:ln>
                  <a:noFill/>
                </a:ln>
                <a:solidFill>
                  <a:prstClr val="black"/>
                </a:solidFill>
                <a:effectLst/>
                <a:uLnTx/>
                <a:uFillTx/>
                <a:latin typeface="Calibri"/>
                <a:ea typeface="+mn-ea"/>
                <a:cs typeface="+mn-cs"/>
              </a:rPr>
              <a:t> </a:t>
            </a:r>
            <a:r>
              <a:rPr kumimoji="0" lang="pt-BR" sz="2000" b="1" i="0" u="none" strike="noStrike" kern="1200" cap="none" spc="0" normalizeH="0" baseline="0" noProof="0" dirty="0">
                <a:ln>
                  <a:noFill/>
                </a:ln>
                <a:solidFill>
                  <a:prstClr val="black"/>
                </a:solidFill>
                <a:effectLst/>
                <a:uLnTx/>
                <a:uFillTx/>
                <a:latin typeface="Roboto"/>
                <a:ea typeface="+mn-ea"/>
                <a:cs typeface="+mn-cs"/>
              </a:rPr>
              <a:t>Gênesis 15.18</a:t>
            </a:r>
            <a:endParaRPr kumimoji="0" lang="pt-BR"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Forma Livre: Forma 11">
            <a:extLst>
              <a:ext uri="{FF2B5EF4-FFF2-40B4-BE49-F238E27FC236}">
                <a16:creationId xmlns:a16="http://schemas.microsoft.com/office/drawing/2014/main" id="{62FDA041-3BD5-49EA-BE45-C82CD19FA65A}"/>
              </a:ext>
            </a:extLst>
          </p:cNvPr>
          <p:cNvSpPr/>
          <p:nvPr/>
        </p:nvSpPr>
        <p:spPr>
          <a:xfrm>
            <a:off x="2706620" y="200834"/>
            <a:ext cx="1491350" cy="1028867"/>
          </a:xfrm>
          <a:custGeom>
            <a:avLst/>
            <a:gdLst>
              <a:gd name="connsiteX0" fmla="*/ 66949 w 1374255"/>
              <a:gd name="connsiteY0" fmla="*/ 905409 h 905409"/>
              <a:gd name="connsiteX1" fmla="*/ 147911 w 1374255"/>
              <a:gd name="connsiteY1" fmla="*/ 21965 h 905409"/>
              <a:gd name="connsiteX2" fmla="*/ 1374255 w 1374255"/>
              <a:gd name="connsiteY2" fmla="*/ 248184 h 905409"/>
              <a:gd name="connsiteX3" fmla="*/ 1374255 w 1374255"/>
              <a:gd name="connsiteY3" fmla="*/ 248184 h 905409"/>
            </a:gdLst>
            <a:ahLst/>
            <a:cxnLst>
              <a:cxn ang="0">
                <a:pos x="connsiteX0" y="connsiteY0"/>
              </a:cxn>
              <a:cxn ang="0">
                <a:pos x="connsiteX1" y="connsiteY1"/>
              </a:cxn>
              <a:cxn ang="0">
                <a:pos x="connsiteX2" y="connsiteY2"/>
              </a:cxn>
              <a:cxn ang="0">
                <a:pos x="connsiteX3" y="connsiteY3"/>
              </a:cxn>
            </a:cxnLst>
            <a:rect l="l" t="t" r="r" b="b"/>
            <a:pathLst>
              <a:path w="1374255" h="905409">
                <a:moveTo>
                  <a:pt x="66949" y="905409"/>
                </a:moveTo>
                <a:cubicBezTo>
                  <a:pt x="-1512" y="518455"/>
                  <a:pt x="-69973" y="131502"/>
                  <a:pt x="147911" y="21965"/>
                </a:cubicBezTo>
                <a:cubicBezTo>
                  <a:pt x="365795" y="-87572"/>
                  <a:pt x="1374255" y="248184"/>
                  <a:pt x="1374255" y="248184"/>
                </a:cubicBezTo>
                <a:lnTo>
                  <a:pt x="1374255" y="24818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orma Livre: Forma 12">
            <a:extLst>
              <a:ext uri="{FF2B5EF4-FFF2-40B4-BE49-F238E27FC236}">
                <a16:creationId xmlns:a16="http://schemas.microsoft.com/office/drawing/2014/main" id="{094597FD-99F3-4B04-9070-7B5ED2E3B576}"/>
              </a:ext>
            </a:extLst>
          </p:cNvPr>
          <p:cNvSpPr/>
          <p:nvPr/>
        </p:nvSpPr>
        <p:spPr>
          <a:xfrm>
            <a:off x="2792618" y="497000"/>
            <a:ext cx="1491350" cy="673907"/>
          </a:xfrm>
          <a:custGeom>
            <a:avLst/>
            <a:gdLst>
              <a:gd name="connsiteX0" fmla="*/ 0 w 1288257"/>
              <a:gd name="connsiteY0" fmla="*/ 673907 h 673907"/>
              <a:gd name="connsiteX1" fmla="*/ 261938 w 1288257"/>
              <a:gd name="connsiteY1" fmla="*/ 59545 h 673907"/>
              <a:gd name="connsiteX2" fmla="*/ 1288257 w 1288257"/>
              <a:gd name="connsiteY2" fmla="*/ 23826 h 673907"/>
              <a:gd name="connsiteX3" fmla="*/ 1288257 w 1288257"/>
              <a:gd name="connsiteY3" fmla="*/ 23826 h 673907"/>
            </a:gdLst>
            <a:ahLst/>
            <a:cxnLst>
              <a:cxn ang="0">
                <a:pos x="connsiteX0" y="connsiteY0"/>
              </a:cxn>
              <a:cxn ang="0">
                <a:pos x="connsiteX1" y="connsiteY1"/>
              </a:cxn>
              <a:cxn ang="0">
                <a:pos x="connsiteX2" y="connsiteY2"/>
              </a:cxn>
              <a:cxn ang="0">
                <a:pos x="connsiteX3" y="connsiteY3"/>
              </a:cxn>
            </a:cxnLst>
            <a:rect l="l" t="t" r="r" b="b"/>
            <a:pathLst>
              <a:path w="1288257" h="673907">
                <a:moveTo>
                  <a:pt x="0" y="673907"/>
                </a:moveTo>
                <a:cubicBezTo>
                  <a:pt x="23614" y="420899"/>
                  <a:pt x="47229" y="167892"/>
                  <a:pt x="261938" y="59545"/>
                </a:cubicBezTo>
                <a:cubicBezTo>
                  <a:pt x="476647" y="-48802"/>
                  <a:pt x="1288257" y="23826"/>
                  <a:pt x="1288257" y="23826"/>
                </a:cubicBezTo>
                <a:lnTo>
                  <a:pt x="1288257" y="23826"/>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Elipse 13">
            <a:extLst>
              <a:ext uri="{FF2B5EF4-FFF2-40B4-BE49-F238E27FC236}">
                <a16:creationId xmlns:a16="http://schemas.microsoft.com/office/drawing/2014/main" id="{6C0836DC-D839-4348-A37A-FC26D9D53FCF}"/>
              </a:ext>
            </a:extLst>
          </p:cNvPr>
          <p:cNvSpPr/>
          <p:nvPr/>
        </p:nvSpPr>
        <p:spPr>
          <a:xfrm>
            <a:off x="1429258" y="32644"/>
            <a:ext cx="3088990" cy="2191207"/>
          </a:xfrm>
          <a:prstGeom prst="ellipse">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tângulo 14">
            <a:extLst>
              <a:ext uri="{FF2B5EF4-FFF2-40B4-BE49-F238E27FC236}">
                <a16:creationId xmlns:a16="http://schemas.microsoft.com/office/drawing/2014/main" id="{BBD20CE8-A40F-4D03-A7EF-29DF2D65DE92}"/>
              </a:ext>
            </a:extLst>
          </p:cNvPr>
          <p:cNvSpPr/>
          <p:nvPr/>
        </p:nvSpPr>
        <p:spPr>
          <a:xfrm>
            <a:off x="4369966" y="200834"/>
            <a:ext cx="4592827"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Roboto"/>
                <a:ea typeface="+mn-ea"/>
                <a:cs typeface="+mn-cs"/>
              </a:rPr>
              <a:t>E saía um rio do Éden para regar o jardim; e dali se dividia e se tornava em quatro braços. O nome do primeiro é </a:t>
            </a:r>
            <a:r>
              <a:rPr kumimoji="0" lang="pt-BR" sz="1800" b="1" i="0" u="none" strike="noStrike" kern="1200" cap="none" spc="0" normalizeH="0" baseline="0" noProof="0" dirty="0" err="1">
                <a:ln>
                  <a:noFill/>
                </a:ln>
                <a:solidFill>
                  <a:prstClr val="black"/>
                </a:solidFill>
                <a:effectLst/>
                <a:uLnTx/>
                <a:uFillTx/>
                <a:latin typeface="Roboto"/>
                <a:ea typeface="+mn-ea"/>
                <a:cs typeface="+mn-cs"/>
              </a:rPr>
              <a:t>Pisom</a:t>
            </a:r>
            <a:r>
              <a:rPr kumimoji="0" lang="pt-BR" sz="1800" b="1" i="0" u="none" strike="noStrike" kern="1200" cap="none" spc="0" normalizeH="0" baseline="0" noProof="0" dirty="0">
                <a:ln>
                  <a:noFill/>
                </a:ln>
                <a:solidFill>
                  <a:prstClr val="black"/>
                </a:solidFill>
                <a:effectLst/>
                <a:uLnTx/>
                <a:uFillTx/>
                <a:latin typeface="Roboto"/>
                <a:ea typeface="+mn-ea"/>
                <a:cs typeface="+mn-cs"/>
              </a:rPr>
              <a:t>; este é o que rodeia toda a terra de </a:t>
            </a:r>
            <a:r>
              <a:rPr kumimoji="0" lang="pt-BR" sz="1800" b="1" i="0" u="none" strike="noStrike" kern="1200" cap="none" spc="0" normalizeH="0" baseline="0" noProof="0" dirty="0" err="1">
                <a:ln>
                  <a:noFill/>
                </a:ln>
                <a:solidFill>
                  <a:prstClr val="black"/>
                </a:solidFill>
                <a:effectLst/>
                <a:uLnTx/>
                <a:uFillTx/>
                <a:latin typeface="Roboto"/>
                <a:ea typeface="+mn-ea"/>
                <a:cs typeface="+mn-cs"/>
              </a:rPr>
              <a:t>Havilá</a:t>
            </a:r>
            <a:r>
              <a:rPr kumimoji="0" lang="pt-BR" sz="1800" b="1" i="0" u="none" strike="noStrike" kern="1200" cap="none" spc="0" normalizeH="0" baseline="0" noProof="0" dirty="0">
                <a:ln>
                  <a:noFill/>
                </a:ln>
                <a:solidFill>
                  <a:prstClr val="black"/>
                </a:solidFill>
                <a:effectLst/>
                <a:uLnTx/>
                <a:uFillTx/>
                <a:latin typeface="Roboto"/>
                <a:ea typeface="+mn-ea"/>
                <a:cs typeface="+mn-cs"/>
              </a:rPr>
              <a:t>, onde há ouro. E o ouro dessa terra é bom; ali há o </a:t>
            </a:r>
            <a:r>
              <a:rPr kumimoji="0" lang="pt-BR" sz="1800" b="1" i="0" u="none" strike="noStrike" kern="1200" cap="none" spc="0" normalizeH="0" baseline="0" noProof="0" dirty="0" err="1">
                <a:ln>
                  <a:noFill/>
                </a:ln>
                <a:solidFill>
                  <a:prstClr val="black"/>
                </a:solidFill>
                <a:effectLst/>
                <a:uLnTx/>
                <a:uFillTx/>
                <a:latin typeface="Roboto"/>
                <a:ea typeface="+mn-ea"/>
                <a:cs typeface="+mn-cs"/>
              </a:rPr>
              <a:t>bdélio</a:t>
            </a:r>
            <a:r>
              <a:rPr kumimoji="0" lang="pt-BR" sz="1800" b="1" i="0" u="none" strike="noStrike" kern="1200" cap="none" spc="0" normalizeH="0" baseline="0" noProof="0" dirty="0">
                <a:ln>
                  <a:noFill/>
                </a:ln>
                <a:solidFill>
                  <a:prstClr val="black"/>
                </a:solidFill>
                <a:effectLst/>
                <a:uLnTx/>
                <a:uFillTx/>
                <a:latin typeface="Roboto"/>
                <a:ea typeface="+mn-ea"/>
                <a:cs typeface="+mn-cs"/>
              </a:rPr>
              <a:t>, e a pedra sardônica. E o nome do segundo rio é </a:t>
            </a:r>
            <a:r>
              <a:rPr kumimoji="0" lang="pt-BR" sz="1800" b="1" i="0" u="none" strike="noStrike" kern="1200" cap="none" spc="0" normalizeH="0" baseline="0" noProof="0" dirty="0" err="1">
                <a:ln>
                  <a:noFill/>
                </a:ln>
                <a:solidFill>
                  <a:prstClr val="black"/>
                </a:solidFill>
                <a:effectLst/>
                <a:uLnTx/>
                <a:uFillTx/>
                <a:latin typeface="Roboto"/>
                <a:ea typeface="+mn-ea"/>
                <a:cs typeface="+mn-cs"/>
              </a:rPr>
              <a:t>Giom</a:t>
            </a:r>
            <a:r>
              <a:rPr kumimoji="0" lang="pt-BR" sz="1800" b="1" i="0" u="none" strike="noStrike" kern="1200" cap="none" spc="0" normalizeH="0" baseline="0" noProof="0" dirty="0">
                <a:ln>
                  <a:noFill/>
                </a:ln>
                <a:solidFill>
                  <a:prstClr val="black"/>
                </a:solidFill>
                <a:effectLst/>
                <a:uLnTx/>
                <a:uFillTx/>
                <a:latin typeface="Roboto"/>
                <a:ea typeface="+mn-ea"/>
                <a:cs typeface="+mn-cs"/>
              </a:rPr>
              <a:t>; este é o que rodeia toda a terra de </a:t>
            </a:r>
            <a:r>
              <a:rPr kumimoji="0" lang="pt-BR" sz="1800" b="1" i="0" u="none" strike="noStrike" kern="1200" cap="none" spc="0" normalizeH="0" baseline="0" noProof="0" dirty="0" err="1">
                <a:ln>
                  <a:noFill/>
                </a:ln>
                <a:solidFill>
                  <a:prstClr val="black"/>
                </a:solidFill>
                <a:effectLst/>
                <a:uLnTx/>
                <a:uFillTx/>
                <a:latin typeface="Roboto"/>
                <a:ea typeface="+mn-ea"/>
                <a:cs typeface="+mn-cs"/>
              </a:rPr>
              <a:t>Cuxe</a:t>
            </a:r>
            <a:r>
              <a:rPr kumimoji="0" lang="pt-BR" sz="1800" b="1" i="0" u="none" strike="noStrike" kern="1200" cap="none" spc="0" normalizeH="0" baseline="0" noProof="0" dirty="0">
                <a:ln>
                  <a:noFill/>
                </a:ln>
                <a:solidFill>
                  <a:prstClr val="black"/>
                </a:solidFill>
                <a:effectLst/>
                <a:uLnTx/>
                <a:uFillTx/>
                <a:latin typeface="Roboto"/>
                <a:ea typeface="+mn-ea"/>
                <a:cs typeface="+mn-cs"/>
              </a:rPr>
              <a:t> (Etiópia). E o nome do terceiro rio é Tigre; este é o que vai para o lado oriental da Assíria; e o quarto rio é o Eufrates. Gênesis 2.10-14</a:t>
            </a:r>
            <a:endParaRPr kumimoji="0" lang="pt-BR"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CaixaDeTexto 15">
            <a:extLst>
              <a:ext uri="{FF2B5EF4-FFF2-40B4-BE49-F238E27FC236}">
                <a16:creationId xmlns:a16="http://schemas.microsoft.com/office/drawing/2014/main" id="{DCF92483-D3E2-4773-BA28-1BB8711D50F0}"/>
              </a:ext>
            </a:extLst>
          </p:cNvPr>
          <p:cNvSpPr txBox="1"/>
          <p:nvPr/>
        </p:nvSpPr>
        <p:spPr>
          <a:xfrm>
            <a:off x="52057" y="5657671"/>
            <a:ext cx="9036496" cy="1477328"/>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O mundo do Primeiro e Segundo Testamentos, exemplificado no jardim do Éden, o espaço das migrações das famílias de pastores e pastoras seminômades, o lugar ao que se referiam as profecias, onde acontece a saga de Jesus de Nazaré, incluem todo o rio Nilo e a Etiópia. Muito mais dentro da África do que de qualquer outro continente,</a:t>
            </a:r>
          </a:p>
        </p:txBody>
      </p:sp>
      <p:sp>
        <p:nvSpPr>
          <p:cNvPr id="17" name="Retângulo 16">
            <a:extLst>
              <a:ext uri="{FF2B5EF4-FFF2-40B4-BE49-F238E27FC236}">
                <a16:creationId xmlns:a16="http://schemas.microsoft.com/office/drawing/2014/main" id="{AADE6B83-7E5B-4A04-8103-13F29CD3FA2D}"/>
              </a:ext>
            </a:extLst>
          </p:cNvPr>
          <p:cNvSpPr/>
          <p:nvPr/>
        </p:nvSpPr>
        <p:spPr>
          <a:xfrm>
            <a:off x="271042" y="4964082"/>
            <a:ext cx="891073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uLnTx/>
                <a:uFillTx/>
                <a:latin typeface="Roboto"/>
                <a:ea typeface="+mn-ea"/>
                <a:cs typeface="+mn-cs"/>
              </a:rPr>
              <a:t>Quem é este que vem subindo como o Nilo, cujas águas se movem como os rios? Jeremias 46.7</a:t>
            </a:r>
            <a:endParaRPr kumimoji="0" lang="pt-BR"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Imagem 3">
            <a:extLst>
              <a:ext uri="{FF2B5EF4-FFF2-40B4-BE49-F238E27FC236}">
                <a16:creationId xmlns:a16="http://schemas.microsoft.com/office/drawing/2014/main" id="{EE931F86-4841-4B3D-BF91-6F7D3312ED4D}"/>
              </a:ext>
            </a:extLst>
          </p:cNvPr>
          <p:cNvPicPr>
            <a:picLocks noChangeAspect="1"/>
          </p:cNvPicPr>
          <p:nvPr/>
        </p:nvPicPr>
        <p:blipFill>
          <a:blip r:embed="rId3"/>
          <a:stretch>
            <a:fillRect/>
          </a:stretch>
        </p:blipFill>
        <p:spPr>
          <a:xfrm>
            <a:off x="293252" y="1859280"/>
            <a:ext cx="1136006" cy="1550087"/>
          </a:xfrm>
          <a:prstGeom prst="rect">
            <a:avLst/>
          </a:prstGeom>
        </p:spPr>
      </p:pic>
    </p:spTree>
    <p:extLst>
      <p:ext uri="{BB962C8B-B14F-4D97-AF65-F5344CB8AC3E}">
        <p14:creationId xmlns:p14="http://schemas.microsoft.com/office/powerpoint/2010/main" val="2602227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Imagem 6" descr="Uma imagem contendo texto&#10;&#10;Descrição gerada automaticamente">
            <a:extLst>
              <a:ext uri="{FF2B5EF4-FFF2-40B4-BE49-F238E27FC236}">
                <a16:creationId xmlns:a16="http://schemas.microsoft.com/office/drawing/2014/main" id="{2D1A360A-607B-426E-856C-D9A48C660CE4}"/>
              </a:ext>
            </a:extLst>
          </p:cNvPr>
          <p:cNvPicPr>
            <a:picLocks noChangeAspect="1"/>
          </p:cNvPicPr>
          <p:nvPr/>
        </p:nvPicPr>
        <p:blipFill>
          <a:blip r:embed="rId2">
            <a:alphaModFix amt="8000"/>
            <a:extLst>
              <a:ext uri="{28A0092B-C50C-407E-A947-70E740481C1C}">
                <a14:useLocalDpi xmlns:a14="http://schemas.microsoft.com/office/drawing/2010/main" val="0"/>
              </a:ext>
            </a:extLst>
          </a:blip>
          <a:stretch>
            <a:fillRect/>
          </a:stretch>
        </p:blipFill>
        <p:spPr>
          <a:xfrm>
            <a:off x="2147789" y="0"/>
            <a:ext cx="4848421" cy="6858000"/>
          </a:xfrm>
          <a:prstGeom prst="rect">
            <a:avLst/>
          </a:prstGeom>
        </p:spPr>
      </p:pic>
      <p:sp>
        <p:nvSpPr>
          <p:cNvPr id="3" name="Retângulo 2">
            <a:extLst>
              <a:ext uri="{FF2B5EF4-FFF2-40B4-BE49-F238E27FC236}">
                <a16:creationId xmlns:a16="http://schemas.microsoft.com/office/drawing/2014/main" id="{957D37DA-C24E-45DA-AC24-9740FEDAADA4}"/>
              </a:ext>
            </a:extLst>
          </p:cNvPr>
          <p:cNvSpPr/>
          <p:nvPr/>
        </p:nvSpPr>
        <p:spPr>
          <a:xfrm>
            <a:off x="826776" y="132785"/>
            <a:ext cx="7490448" cy="1323439"/>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40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rPr>
              <a:t>O mundo da africanidade e da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40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rPr>
              <a:t>negritude no Segundo Testamento</a:t>
            </a:r>
          </a:p>
        </p:txBody>
      </p:sp>
      <p:sp>
        <p:nvSpPr>
          <p:cNvPr id="2" name="Retângulo 1">
            <a:extLst>
              <a:ext uri="{FF2B5EF4-FFF2-40B4-BE49-F238E27FC236}">
                <a16:creationId xmlns:a16="http://schemas.microsoft.com/office/drawing/2014/main" id="{F1782445-7E4B-4BE6-926B-D05FE527E2A8}"/>
              </a:ext>
            </a:extLst>
          </p:cNvPr>
          <p:cNvSpPr/>
          <p:nvPr/>
        </p:nvSpPr>
        <p:spPr>
          <a:xfrm>
            <a:off x="175259" y="1456224"/>
            <a:ext cx="8793480" cy="4985980"/>
          </a:xfrm>
          <a:prstGeom prst="rect">
            <a:avLst/>
          </a:prstGeom>
        </p:spPr>
        <p:txBody>
          <a:bodyPr wrap="square">
            <a:spAutoFit/>
          </a:bodyPr>
          <a:lstStyle/>
          <a:p>
            <a:pPr lvl="0" algn="ctr" defTabSz="914400">
              <a:defRPr/>
            </a:pPr>
            <a:r>
              <a:rPr lang="pt-BR" sz="2400" dirty="0">
                <a:solidFill>
                  <a:prstClr val="black"/>
                </a:solidFill>
                <a:latin typeface="Arial Black" panose="020B0A04020102020204" pitchFamily="34" charset="0"/>
              </a:rPr>
              <a:t>Jesus, segundo a tradição da comunidade de Mateus, vai para o exílio ainda criança, junto a sua família! Cumprindo a profecia de Oséias 11.1 (profeta do Reino do Norte – Israel, aprox. 750 </a:t>
            </a:r>
            <a:r>
              <a:rPr lang="pt-BR" sz="2400" dirty="0" err="1">
                <a:solidFill>
                  <a:prstClr val="black"/>
                </a:solidFill>
                <a:latin typeface="Arial Black" panose="020B0A04020102020204" pitchFamily="34" charset="0"/>
              </a:rPr>
              <a:t>a.C</a:t>
            </a:r>
            <a:r>
              <a:rPr lang="pt-BR" sz="2400" dirty="0">
                <a:solidFill>
                  <a:prstClr val="black"/>
                </a:solidFill>
                <a:latin typeface="Arial Black" panose="020B0A04020102020204" pitchFamily="34" charset="0"/>
              </a:rPr>
              <a:t> ou AEC). </a:t>
            </a:r>
          </a:p>
          <a:p>
            <a:pPr lvl="0" algn="ctr" defTabSz="914400">
              <a:defRPr/>
            </a:pPr>
            <a:r>
              <a:rPr lang="pt-BR" b="1" i="1" dirty="0">
                <a:solidFill>
                  <a:srgbClr val="222222"/>
                </a:solidFill>
                <a:latin typeface="Verdana"/>
              </a:rPr>
              <a:t>LÓPEZ, </a:t>
            </a:r>
            <a:r>
              <a:rPr lang="pt-BR" b="1" i="1" dirty="0" err="1">
                <a:solidFill>
                  <a:srgbClr val="222222"/>
                </a:solidFill>
                <a:latin typeface="Verdana"/>
              </a:rPr>
              <a:t>Maricel</a:t>
            </a:r>
            <a:r>
              <a:rPr lang="pt-BR" b="1" i="1" dirty="0">
                <a:solidFill>
                  <a:srgbClr val="222222"/>
                </a:solidFill>
                <a:latin typeface="Verdana"/>
              </a:rPr>
              <a:t> Mena e GONÇALVES, Humberto </a:t>
            </a:r>
            <a:r>
              <a:rPr lang="pt-BR" b="1" i="1" dirty="0" err="1">
                <a:solidFill>
                  <a:srgbClr val="222222"/>
                </a:solidFill>
                <a:latin typeface="Verdana"/>
              </a:rPr>
              <a:t>Maiztegui</a:t>
            </a:r>
            <a:r>
              <a:rPr lang="pt-BR" b="1" i="1" dirty="0">
                <a:solidFill>
                  <a:srgbClr val="222222"/>
                </a:solidFill>
                <a:latin typeface="Verdana"/>
              </a:rPr>
              <a:t>. Jesus no Egito a partir da tradição de Mateus. </a:t>
            </a:r>
            <a:r>
              <a:rPr lang="pt-BR" b="1" i="1" dirty="0" err="1">
                <a:solidFill>
                  <a:srgbClr val="222222"/>
                </a:solidFill>
                <a:latin typeface="Verdana"/>
              </a:rPr>
              <a:t>Ribla</a:t>
            </a:r>
            <a:r>
              <a:rPr lang="pt-BR" b="1" i="1" dirty="0">
                <a:solidFill>
                  <a:srgbClr val="222222"/>
                </a:solidFill>
                <a:latin typeface="Verdana"/>
              </a:rPr>
              <a:t>, 47, Petrópolis: Vozes, p.119-128, 2004. [</a:t>
            </a:r>
            <a:r>
              <a:rPr lang="pt-BR" b="1" i="1" dirty="0" err="1">
                <a:solidFill>
                  <a:srgbClr val="222222"/>
                </a:solidFill>
                <a:latin typeface="Verdana"/>
              </a:rPr>
              <a:t>Mt</a:t>
            </a:r>
            <a:r>
              <a:rPr lang="pt-BR" b="1" i="1" dirty="0">
                <a:solidFill>
                  <a:srgbClr val="222222"/>
                </a:solidFill>
                <a:latin typeface="Verdana"/>
              </a:rPr>
              <a:t> 2,13-23]</a:t>
            </a:r>
            <a:endParaRPr lang="pt-BR" sz="2400" dirty="0">
              <a:solidFill>
                <a:prstClr val="black"/>
              </a:solidFill>
              <a:latin typeface="Arial Black" panose="020B0A04020102020204" pitchFamily="34" charset="0"/>
            </a:endParaRPr>
          </a:p>
          <a:p>
            <a:pPr lvl="0" algn="ctr" defTabSz="914400">
              <a:defRPr/>
            </a:pPr>
            <a:r>
              <a:rPr lang="pt-BR" sz="2400" dirty="0">
                <a:solidFill>
                  <a:prstClr val="black"/>
                </a:solidFill>
                <a:latin typeface="Arial Black" panose="020B0A04020102020204" pitchFamily="34" charset="0"/>
              </a:rPr>
              <a:t>Ele vai para o deserto (certamente para o lado do Sinai) reproduzindo o percurso que deu origem a caminhada africana da revelação judaico-cristã. </a:t>
            </a:r>
          </a:p>
          <a:p>
            <a:pPr lvl="0" algn="ctr" defTabSz="914400">
              <a:defRPr/>
            </a:pPr>
            <a:r>
              <a:rPr lang="pt-BR" sz="2400" dirty="0">
                <a:solidFill>
                  <a:prstClr val="black"/>
                </a:solidFill>
                <a:latin typeface="Arial Black" panose="020B0A04020102020204" pitchFamily="34" charset="0"/>
              </a:rPr>
              <a:t>O resgate das origens da Igreja atribuído a Lucas e a Teófilo, indica o encontro entre o Alto funcionário da Rainha </a:t>
            </a:r>
            <a:r>
              <a:rPr lang="pt-BR" sz="2400" dirty="0" err="1">
                <a:solidFill>
                  <a:prstClr val="black"/>
                </a:solidFill>
                <a:latin typeface="Arial Black" panose="020B0A04020102020204" pitchFamily="34" charset="0"/>
              </a:rPr>
              <a:t>Candace</a:t>
            </a:r>
            <a:r>
              <a:rPr lang="pt-BR" sz="2400" dirty="0">
                <a:solidFill>
                  <a:prstClr val="black"/>
                </a:solidFill>
                <a:latin typeface="Arial Black" panose="020B0A04020102020204" pitchFamily="34" charset="0"/>
              </a:rPr>
              <a:t> da Etiópia e Felipe (Atos 8) </a:t>
            </a:r>
          </a:p>
        </p:txBody>
      </p:sp>
    </p:spTree>
    <p:extLst>
      <p:ext uri="{BB962C8B-B14F-4D97-AF65-F5344CB8AC3E}">
        <p14:creationId xmlns:p14="http://schemas.microsoft.com/office/powerpoint/2010/main" val="213397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94DE294-7065-44C0-B686-101D367903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0" y="1"/>
            <a:ext cx="9135470" cy="6789042"/>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C53CF53E-6DE2-4C56-87D8-AB43DEAF2D99}"/>
              </a:ext>
            </a:extLst>
          </p:cNvPr>
          <p:cNvSpPr/>
          <p:nvPr/>
        </p:nvSpPr>
        <p:spPr>
          <a:xfrm>
            <a:off x="272589" y="1412776"/>
            <a:ext cx="8598829" cy="4247317"/>
          </a:xfrm>
          <a:prstGeom prst="rect">
            <a:avLst/>
          </a:prstGeom>
          <a:solidFill>
            <a:schemeClr val="bg1"/>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Calibri"/>
                <a:ea typeface="+mn-ea"/>
                <a:cs typeface="+mn-cs"/>
              </a:rPr>
              <a:t>Algumas das práticas cultuais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Calibri"/>
                <a:ea typeface="+mn-ea"/>
                <a:cs typeface="+mn-cs"/>
              </a:rPr>
              <a:t>que ligam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Calibri"/>
                <a:ea typeface="+mn-ea"/>
                <a:cs typeface="+mn-cs"/>
              </a:rPr>
              <a:t>a fé bíblica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Calibri"/>
                <a:ea typeface="+mn-ea"/>
                <a:cs typeface="+mn-cs"/>
              </a:rPr>
              <a:t>à matriz africana desde 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Calibri"/>
                <a:ea typeface="+mn-ea"/>
                <a:cs typeface="+mn-cs"/>
              </a:rPr>
              <a:t>primórdios.</a:t>
            </a:r>
          </a:p>
        </p:txBody>
      </p:sp>
      <p:pic>
        <p:nvPicPr>
          <p:cNvPr id="3" name="Imagem 2">
            <a:extLst>
              <a:ext uri="{FF2B5EF4-FFF2-40B4-BE49-F238E27FC236}">
                <a16:creationId xmlns:a16="http://schemas.microsoft.com/office/drawing/2014/main" id="{7BE94BEC-2E26-4A46-B116-945184D3A5C7}"/>
              </a:ext>
            </a:extLst>
          </p:cNvPr>
          <p:cNvPicPr>
            <a:picLocks noChangeAspect="1"/>
          </p:cNvPicPr>
          <p:nvPr/>
        </p:nvPicPr>
        <p:blipFill>
          <a:blip r:embed="rId3"/>
          <a:stretch>
            <a:fillRect/>
          </a:stretch>
        </p:blipFill>
        <p:spPr>
          <a:xfrm>
            <a:off x="7261058" y="2319461"/>
            <a:ext cx="1133954" cy="1548518"/>
          </a:xfrm>
          <a:prstGeom prst="rect">
            <a:avLst/>
          </a:prstGeom>
        </p:spPr>
      </p:pic>
    </p:spTree>
    <p:extLst>
      <p:ext uri="{BB962C8B-B14F-4D97-AF65-F5344CB8AC3E}">
        <p14:creationId xmlns:p14="http://schemas.microsoft.com/office/powerpoint/2010/main" val="2771733934"/>
      </p:ext>
    </p:extLst>
  </p:cSld>
  <p:clrMapOvr>
    <a:masterClrMapping/>
  </p:clrMapOvr>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3825</Words>
  <Application>Microsoft Office PowerPoint</Application>
  <PresentationFormat>Apresentação na tela (4:3)</PresentationFormat>
  <Paragraphs>152</Paragraphs>
  <Slides>37</Slides>
  <Notes>1</Notes>
  <HiddenSlides>0</HiddenSlides>
  <MMClips>0</MMClips>
  <ScaleCrop>false</ScaleCrop>
  <HeadingPairs>
    <vt:vector size="6" baseType="variant">
      <vt:variant>
        <vt:lpstr>Fontes usadas</vt:lpstr>
      </vt:variant>
      <vt:variant>
        <vt:i4>16</vt:i4>
      </vt:variant>
      <vt:variant>
        <vt:lpstr>Tema</vt:lpstr>
      </vt:variant>
      <vt:variant>
        <vt:i4>3</vt:i4>
      </vt:variant>
      <vt:variant>
        <vt:lpstr>Títulos de slides</vt:lpstr>
      </vt:variant>
      <vt:variant>
        <vt:i4>37</vt:i4>
      </vt:variant>
    </vt:vector>
  </HeadingPairs>
  <TitlesOfParts>
    <vt:vector size="56" baseType="lpstr">
      <vt:lpstr>Aharoni</vt:lpstr>
      <vt:lpstr>Arial</vt:lpstr>
      <vt:lpstr>Arial Black</vt:lpstr>
      <vt:lpstr>Arial Rounded MT Bold</vt:lpstr>
      <vt:lpstr>Bahnschrift SemiBold SemiConden</vt:lpstr>
      <vt:lpstr>Bodoni MT Black</vt:lpstr>
      <vt:lpstr>Calibri</vt:lpstr>
      <vt:lpstr>Calibri Light</vt:lpstr>
      <vt:lpstr>Constantia</vt:lpstr>
      <vt:lpstr>Cooper Black</vt:lpstr>
      <vt:lpstr>inherit</vt:lpstr>
      <vt:lpstr>Open Sans</vt:lpstr>
      <vt:lpstr>Roboto</vt:lpstr>
      <vt:lpstr>Times New Roman</vt:lpstr>
      <vt:lpstr>Verdana</vt:lpstr>
      <vt:lpstr>Wingdings</vt:lpstr>
      <vt:lpstr>Tema do Office</vt:lpstr>
      <vt:lpstr>1_Tema do Office</vt:lpstr>
      <vt:lpstr>2_Tema do Office</vt:lpstr>
      <vt:lpstr>Apresentação do PowerPoint</vt:lpstr>
      <vt:lpstr>Apresentação do PowerPoint</vt:lpstr>
      <vt:lpstr>Apresentação do PowerPoint</vt:lpstr>
      <vt:lpstr>Abordagem do tema e o racismo (im/ex)plícito </vt:lpstr>
      <vt:lpstr>Apresentação do PowerPoint</vt:lpstr>
      <vt:lpstr>A visão colonialista do chamado CRESCENTE FÉRTIL</vt:lpstr>
      <vt:lpstr>Apresentação do PowerPoint</vt:lpstr>
      <vt:lpstr>Apresentação do PowerPoint</vt:lpstr>
      <vt:lpstr>Apresentação do PowerPoint</vt:lpstr>
      <vt:lpstr>Apresentação do PowerPoint</vt:lpstr>
      <vt:lpstr>A Serpente do Deserto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Origens Evangélicas do racismo nos séculos 19 e 20</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DIOCESE MERIDIONAL</dc:creator>
  <cp:lastModifiedBy>DIOCESE MERIDIONAL</cp:lastModifiedBy>
  <cp:revision>7</cp:revision>
  <dcterms:created xsi:type="dcterms:W3CDTF">2020-05-20T14:07:55Z</dcterms:created>
  <dcterms:modified xsi:type="dcterms:W3CDTF">2020-05-20T15:09:06Z</dcterms:modified>
</cp:coreProperties>
</file>